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media/image40.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30" r:id="rId2"/>
    <p:sldMasterId id="2147483742" r:id="rId3"/>
  </p:sldMasterIdLst>
  <p:notesMasterIdLst>
    <p:notesMasterId r:id="rId35"/>
  </p:notesMasterIdLst>
  <p:sldIdLst>
    <p:sldId id="256" r:id="rId4"/>
    <p:sldId id="317" r:id="rId5"/>
    <p:sldId id="303" r:id="rId6"/>
    <p:sldId id="318" r:id="rId7"/>
    <p:sldId id="322" r:id="rId8"/>
    <p:sldId id="304" r:id="rId9"/>
    <p:sldId id="323" r:id="rId10"/>
    <p:sldId id="324" r:id="rId11"/>
    <p:sldId id="325" r:id="rId12"/>
    <p:sldId id="326" r:id="rId13"/>
    <p:sldId id="327" r:id="rId14"/>
    <p:sldId id="331" r:id="rId15"/>
    <p:sldId id="319" r:id="rId16"/>
    <p:sldId id="332" r:id="rId17"/>
    <p:sldId id="333" r:id="rId18"/>
    <p:sldId id="334" r:id="rId19"/>
    <p:sldId id="335" r:id="rId20"/>
    <p:sldId id="336" r:id="rId21"/>
    <p:sldId id="341" r:id="rId22"/>
    <p:sldId id="337" r:id="rId23"/>
    <p:sldId id="339" r:id="rId24"/>
    <p:sldId id="340" r:id="rId25"/>
    <p:sldId id="312" r:id="rId26"/>
    <p:sldId id="313" r:id="rId27"/>
    <p:sldId id="314" r:id="rId28"/>
    <p:sldId id="271" r:id="rId29"/>
    <p:sldId id="344" r:id="rId30"/>
    <p:sldId id="345" r:id="rId31"/>
    <p:sldId id="346" r:id="rId32"/>
    <p:sldId id="300" r:id="rId33"/>
    <p:sldId id="301"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00D0"/>
    <a:srgbClr val="FF3300"/>
    <a:srgbClr val="FFC000"/>
    <a:srgbClr val="F4B183"/>
    <a:srgbClr val="FF3399"/>
    <a:srgbClr val="2E75B6"/>
    <a:srgbClr val="0070C0"/>
    <a:srgbClr val="92D050"/>
    <a:srgbClr val="E31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14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54C5C9-FD99-4356-9774-8B6F940B6A41}" type="datetimeFigureOut">
              <a:rPr lang="en-US" smtClean="0"/>
              <a:t>8/15/2022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37199A-5EE9-431F-818D-0E3D7612A690}" type="slidenum">
              <a:rPr lang="en-US" smtClean="0"/>
              <a:t>‹#›</a:t>
            </a:fld>
            <a:endParaRPr lang="en-US"/>
          </a:p>
        </p:txBody>
      </p:sp>
    </p:spTree>
    <p:extLst>
      <p:ext uri="{BB962C8B-B14F-4D97-AF65-F5344CB8AC3E}">
        <p14:creationId xmlns:p14="http://schemas.microsoft.com/office/powerpoint/2010/main" val="108853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6" descr="CoverOverlay.png">
            <a:extLst>
              <a:ext uri="{FF2B5EF4-FFF2-40B4-BE49-F238E27FC236}">
                <a16:creationId xmlns:a16="http://schemas.microsoft.com/office/drawing/2014/main" id="{59D5C0AA-DC38-4A98-954E-74B4020C4BE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7">
            <a:extLst>
              <a:ext uri="{FF2B5EF4-FFF2-40B4-BE49-F238E27FC236}">
                <a16:creationId xmlns:a16="http://schemas.microsoft.com/office/drawing/2014/main" id="{19344039-38E1-4B0F-9232-A45A68D7CAFD}"/>
              </a:ext>
            </a:extLst>
          </p:cNvPr>
          <p:cNvGrpSpPr/>
          <p:nvPr/>
        </p:nvGrpSpPr>
        <p:grpSpPr>
          <a:xfrm>
            <a:off x="1592135" y="2887530"/>
            <a:ext cx="9038814" cy="923458"/>
            <a:chOff x="1172584" y="1381459"/>
            <a:chExt cx="6779110" cy="923458"/>
          </a:xfrm>
          <a:effectLst>
            <a:outerShdw blurRad="38100" dist="12700" dir="16200000" rotWithShape="0">
              <a:prstClr val="black">
                <a:alpha val="30000"/>
              </a:prstClr>
            </a:outerShdw>
          </a:effectLst>
        </p:grpSpPr>
        <p:sp>
          <p:nvSpPr>
            <p:cNvPr id="6" name="TextBox 8">
              <a:extLst>
                <a:ext uri="{FF2B5EF4-FFF2-40B4-BE49-F238E27FC236}">
                  <a16:creationId xmlns:a16="http://schemas.microsoft.com/office/drawing/2014/main" id="{8B636CFF-AB20-4F00-A1FC-BC38837E98C9}"/>
                </a:ext>
              </a:extLst>
            </p:cNvPr>
            <p:cNvSpPr txBox="1"/>
            <p:nvPr/>
          </p:nvSpPr>
          <p:spPr>
            <a:xfrm>
              <a:off x="4147073" y="1381459"/>
              <a:ext cx="657872" cy="923458"/>
            </a:xfrm>
            <a:prstGeom prst="rect">
              <a:avLst/>
            </a:prstGeom>
            <a:noFill/>
          </p:spPr>
          <p:txBody>
            <a:bodyPr wrap="none">
              <a:spAutoFit/>
            </a:bodyPr>
            <a:lstStyle/>
            <a:p>
              <a:pPr fontAlgn="auto">
                <a:spcBef>
                  <a:spcPts val="0"/>
                </a:spcBef>
                <a:spcAft>
                  <a:spcPts val="0"/>
                </a:spcAft>
                <a:defRPr/>
              </a:pPr>
              <a:r>
                <a:rPr lang="en-US" sz="5401"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cs typeface="+mn-cs"/>
                </a:rPr>
                <a:t></a:t>
              </a:r>
            </a:p>
          </p:txBody>
        </p:sp>
        <p:cxnSp>
          <p:nvCxnSpPr>
            <p:cNvPr id="7" name="Straight Connector 9">
              <a:extLst>
                <a:ext uri="{FF2B5EF4-FFF2-40B4-BE49-F238E27FC236}">
                  <a16:creationId xmlns:a16="http://schemas.microsoft.com/office/drawing/2014/main" id="{7049C486-1297-47C8-9BDB-C21DC3FDF73F}"/>
                </a:ext>
              </a:extLst>
            </p:cNvPr>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10">
              <a:extLst>
                <a:ext uri="{FF2B5EF4-FFF2-40B4-BE49-F238E27FC236}">
                  <a16:creationId xmlns:a16="http://schemas.microsoft.com/office/drawing/2014/main" id="{2DDBB3BF-D00B-40B0-AF32-E41E0FD1906D}"/>
                </a:ext>
              </a:extLst>
            </p:cNvPr>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77789" y="1387737"/>
            <a:ext cx="9036425"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9" name="Date Placeholder 3">
            <a:extLst>
              <a:ext uri="{FF2B5EF4-FFF2-40B4-BE49-F238E27FC236}">
                <a16:creationId xmlns:a16="http://schemas.microsoft.com/office/drawing/2014/main" id="{AD6A8830-16AE-42BB-8813-CB0064B13331}"/>
              </a:ext>
            </a:extLst>
          </p:cNvPr>
          <p:cNvSpPr>
            <a:spLocks noGrp="1"/>
          </p:cNvSpPr>
          <p:nvPr>
            <p:ph type="dt" sz="half" idx="10"/>
          </p:nvPr>
        </p:nvSpPr>
        <p:spPr/>
        <p:txBody>
          <a:bodyPr/>
          <a:lstStyle>
            <a:lvl1pPr>
              <a:defRPr smtClean="0">
                <a:solidFill>
                  <a:schemeClr val="tx2"/>
                </a:solidFill>
              </a:defRPr>
            </a:lvl1pPr>
          </a:lstStyle>
          <a:p>
            <a:pPr>
              <a:defRPr/>
            </a:pPr>
            <a:fld id="{D5BE5910-B4AC-4AEC-B065-181BB5A76759}" type="datetime1">
              <a:rPr lang="en-US" smtClean="0"/>
              <a:t>8/15/2022</a:t>
            </a:fld>
            <a:endParaRPr lang="en-US"/>
          </a:p>
        </p:txBody>
      </p:sp>
      <p:sp>
        <p:nvSpPr>
          <p:cNvPr id="10" name="Footer Placeholder 4">
            <a:extLst>
              <a:ext uri="{FF2B5EF4-FFF2-40B4-BE49-F238E27FC236}">
                <a16:creationId xmlns:a16="http://schemas.microsoft.com/office/drawing/2014/main" id="{42F88DF6-8242-48EB-82C1-DBE88CB858EF}"/>
              </a:ext>
            </a:extLst>
          </p:cNvPr>
          <p:cNvSpPr>
            <a:spLocks noGrp="1"/>
          </p:cNvSpPr>
          <p:nvPr>
            <p:ph type="ftr" sz="quarter" idx="11"/>
          </p:nvPr>
        </p:nvSpPr>
        <p:spPr/>
        <p:txBody>
          <a:bodyPr/>
          <a:lstStyle>
            <a:lvl1pPr>
              <a:defRPr>
                <a:solidFill>
                  <a:schemeClr val="tx2"/>
                </a:solidFill>
              </a:defRPr>
            </a:lvl1pPr>
          </a:lstStyle>
          <a:p>
            <a:pPr>
              <a:defRPr/>
            </a:pPr>
            <a:endParaRPr lang="en-US"/>
          </a:p>
        </p:txBody>
      </p:sp>
      <p:sp>
        <p:nvSpPr>
          <p:cNvPr id="11" name="Slide Number Placeholder 5">
            <a:extLst>
              <a:ext uri="{FF2B5EF4-FFF2-40B4-BE49-F238E27FC236}">
                <a16:creationId xmlns:a16="http://schemas.microsoft.com/office/drawing/2014/main" id="{1BEFD95F-CC8C-4A77-81CF-C3DFF07D87D7}"/>
              </a:ext>
            </a:extLst>
          </p:cNvPr>
          <p:cNvSpPr>
            <a:spLocks noGrp="1"/>
          </p:cNvSpPr>
          <p:nvPr>
            <p:ph type="sldNum" sz="quarter" idx="12"/>
          </p:nvPr>
        </p:nvSpPr>
        <p:spPr/>
        <p:txBody>
          <a:bodyPr/>
          <a:lstStyle>
            <a:lvl1pPr>
              <a:defRPr/>
            </a:lvl1pPr>
          </a:lstStyle>
          <a:p>
            <a:fld id="{37551D54-E65F-4321-9B5D-BDB71634E0C2}" type="slidenum">
              <a:rPr lang="en-US" altLang="en-US"/>
              <a:pPr/>
              <a:t>‹#›</a:t>
            </a:fld>
            <a:endParaRPr lang="en-US" altLang="en-US"/>
          </a:p>
        </p:txBody>
      </p:sp>
    </p:spTree>
    <p:extLst>
      <p:ext uri="{BB962C8B-B14F-4D97-AF65-F5344CB8AC3E}">
        <p14:creationId xmlns:p14="http://schemas.microsoft.com/office/powerpoint/2010/main" val="13941170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10">
            <a:extLst>
              <a:ext uri="{FF2B5EF4-FFF2-40B4-BE49-F238E27FC236}">
                <a16:creationId xmlns:a16="http://schemas.microsoft.com/office/drawing/2014/main" id="{B38A73DD-A32F-4B8E-B8AA-5BD8505F9E4C}"/>
              </a:ext>
            </a:extLst>
          </p:cNvPr>
          <p:cNvGrpSpPr>
            <a:grpSpLocks/>
          </p:cNvGrpSpPr>
          <p:nvPr/>
        </p:nvGrpSpPr>
        <p:grpSpPr bwMode="auto">
          <a:xfrm>
            <a:off x="1564219" y="1392242"/>
            <a:ext cx="9038167" cy="923458"/>
            <a:chOff x="1172584" y="1381459"/>
            <a:chExt cx="6779110" cy="922862"/>
          </a:xfrm>
        </p:grpSpPr>
        <p:sp>
          <p:nvSpPr>
            <p:cNvPr id="5" name="TextBox 14">
              <a:extLst>
                <a:ext uri="{FF2B5EF4-FFF2-40B4-BE49-F238E27FC236}">
                  <a16:creationId xmlns:a16="http://schemas.microsoft.com/office/drawing/2014/main" id="{C07B0997-6137-4720-B53C-977F9CD07827}"/>
                </a:ext>
              </a:extLst>
            </p:cNvPr>
            <p:cNvSpPr txBox="1"/>
            <p:nvPr/>
          </p:nvSpPr>
          <p:spPr>
            <a:xfrm>
              <a:off x="4147772" y="1381459"/>
              <a:ext cx="657919" cy="922862"/>
            </a:xfrm>
            <a:prstGeom prst="rect">
              <a:avLst/>
            </a:prstGeom>
            <a:noFill/>
          </p:spPr>
          <p:txBody>
            <a:bodyPr wrap="none">
              <a:spAutoFit/>
            </a:bodyPr>
            <a:lstStyle/>
            <a:p>
              <a:pPr fontAlgn="auto">
                <a:spcBef>
                  <a:spcPts val="0"/>
                </a:spcBef>
                <a:spcAft>
                  <a:spcPts val="0"/>
                </a:spcAft>
                <a:defRPr/>
              </a:pPr>
              <a:r>
                <a:rPr lang="en-US" sz="5401" dirty="0">
                  <a:solidFill>
                    <a:schemeClr val="tx2">
                      <a:lumMod val="60000"/>
                      <a:lumOff val="40000"/>
                    </a:schemeClr>
                  </a:solidFill>
                  <a:latin typeface="Wingdings" pitchFamily="2" charset="2"/>
                  <a:cs typeface="+mn-cs"/>
                </a:rPr>
                <a:t></a:t>
              </a:r>
            </a:p>
          </p:txBody>
        </p:sp>
        <p:cxnSp>
          <p:nvCxnSpPr>
            <p:cNvPr id="6" name="Straight Connector 15">
              <a:extLst>
                <a:ext uri="{FF2B5EF4-FFF2-40B4-BE49-F238E27FC236}">
                  <a16:creationId xmlns:a16="http://schemas.microsoft.com/office/drawing/2014/main" id="{E224AB08-0C6C-4CDA-9F09-6F7EF477B641}"/>
                </a:ext>
              </a:extLst>
            </p:cNvPr>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6">
              <a:extLst>
                <a:ext uri="{FF2B5EF4-FFF2-40B4-BE49-F238E27FC236}">
                  <a16:creationId xmlns:a16="http://schemas.microsoft.com/office/drawing/2014/main" id="{8D34DC02-3AA7-4BFF-84F0-9C4155D6D84F}"/>
                </a:ext>
              </a:extLst>
            </p:cNvPr>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D3754160-11BA-4072-BFED-8A3F0C97108C}"/>
              </a:ext>
            </a:extLst>
          </p:cNvPr>
          <p:cNvSpPr>
            <a:spLocks noGrp="1"/>
          </p:cNvSpPr>
          <p:nvPr>
            <p:ph type="dt" sz="half" idx="10"/>
          </p:nvPr>
        </p:nvSpPr>
        <p:spPr/>
        <p:txBody>
          <a:bodyPr/>
          <a:lstStyle>
            <a:lvl1pPr>
              <a:defRPr/>
            </a:lvl1pPr>
          </a:lstStyle>
          <a:p>
            <a:pPr>
              <a:defRPr/>
            </a:pPr>
            <a:fld id="{1D3DAC6C-16A6-4328-95BA-830817C7C647}" type="datetime1">
              <a:rPr lang="en-US" smtClean="0"/>
              <a:t>8/15/2022</a:t>
            </a:fld>
            <a:endParaRPr lang="en-US"/>
          </a:p>
        </p:txBody>
      </p:sp>
      <p:sp>
        <p:nvSpPr>
          <p:cNvPr id="9" name="Footer Placeholder 4">
            <a:extLst>
              <a:ext uri="{FF2B5EF4-FFF2-40B4-BE49-F238E27FC236}">
                <a16:creationId xmlns:a16="http://schemas.microsoft.com/office/drawing/2014/main" id="{3A4C1F9F-0562-4208-A63B-307BB3E3430C}"/>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616BC102-59B9-447A-8938-0DF428C7F7CA}"/>
              </a:ext>
            </a:extLst>
          </p:cNvPr>
          <p:cNvSpPr>
            <a:spLocks noGrp="1"/>
          </p:cNvSpPr>
          <p:nvPr>
            <p:ph type="sldNum" sz="quarter" idx="12"/>
          </p:nvPr>
        </p:nvSpPr>
        <p:spPr/>
        <p:txBody>
          <a:bodyPr/>
          <a:lstStyle>
            <a:lvl1pPr>
              <a:defRPr/>
            </a:lvl1pPr>
          </a:lstStyle>
          <a:p>
            <a:fld id="{88EFAA8E-1C82-4CFF-9352-2C3C799F2D48}" type="slidenum">
              <a:rPr lang="en-US" altLang="en-US"/>
              <a:pPr/>
              <a:t>‹#›</a:t>
            </a:fld>
            <a:endParaRPr lang="en-US" altLang="en-US"/>
          </a:p>
        </p:txBody>
      </p:sp>
    </p:spTree>
    <p:extLst>
      <p:ext uri="{BB962C8B-B14F-4D97-AF65-F5344CB8AC3E}">
        <p14:creationId xmlns:p14="http://schemas.microsoft.com/office/powerpoint/2010/main" val="1488871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0">
            <a:extLst>
              <a:ext uri="{FF2B5EF4-FFF2-40B4-BE49-F238E27FC236}">
                <a16:creationId xmlns:a16="http://schemas.microsoft.com/office/drawing/2014/main" id="{2EA14F1A-FAC3-4842-8609-EE29C61122F0}"/>
              </a:ext>
            </a:extLst>
          </p:cNvPr>
          <p:cNvGrpSpPr>
            <a:grpSpLocks/>
          </p:cNvGrpSpPr>
          <p:nvPr/>
        </p:nvGrpSpPr>
        <p:grpSpPr bwMode="auto">
          <a:xfrm rot="5400000">
            <a:off x="6124839" y="2880754"/>
            <a:ext cx="5481637" cy="923458"/>
            <a:chOff x="1815339" y="1496456"/>
            <a:chExt cx="5480154" cy="693338"/>
          </a:xfrm>
        </p:grpSpPr>
        <p:sp>
          <p:nvSpPr>
            <p:cNvPr id="5" name="TextBox 11">
              <a:extLst>
                <a:ext uri="{FF2B5EF4-FFF2-40B4-BE49-F238E27FC236}">
                  <a16:creationId xmlns:a16="http://schemas.microsoft.com/office/drawing/2014/main" id="{030785BF-7C66-48D5-AFBA-44E45B7E5C1B}"/>
                </a:ext>
              </a:extLst>
            </p:cNvPr>
            <p:cNvSpPr txBox="1"/>
            <p:nvPr/>
          </p:nvSpPr>
          <p:spPr>
            <a:xfrm>
              <a:off x="4147107" y="1496456"/>
              <a:ext cx="876926" cy="693338"/>
            </a:xfrm>
            <a:prstGeom prst="rect">
              <a:avLst/>
            </a:prstGeom>
            <a:noFill/>
          </p:spPr>
          <p:txBody>
            <a:bodyPr wrap="none">
              <a:spAutoFit/>
            </a:bodyPr>
            <a:lstStyle/>
            <a:p>
              <a:pPr fontAlgn="auto">
                <a:spcBef>
                  <a:spcPts val="0"/>
                </a:spcBef>
                <a:spcAft>
                  <a:spcPts val="0"/>
                </a:spcAft>
                <a:defRPr/>
              </a:pPr>
              <a:r>
                <a:rPr lang="en-US" sz="5401" dirty="0">
                  <a:solidFill>
                    <a:schemeClr val="tx2">
                      <a:lumMod val="60000"/>
                      <a:lumOff val="40000"/>
                    </a:schemeClr>
                  </a:solidFill>
                  <a:latin typeface="Wingdings" pitchFamily="2" charset="2"/>
                  <a:cs typeface="+mn-cs"/>
                </a:rPr>
                <a:t></a:t>
              </a:r>
            </a:p>
          </p:txBody>
        </p:sp>
        <p:cxnSp>
          <p:nvCxnSpPr>
            <p:cNvPr id="6" name="Straight Connector 12">
              <a:extLst>
                <a:ext uri="{FF2B5EF4-FFF2-40B4-BE49-F238E27FC236}">
                  <a16:creationId xmlns:a16="http://schemas.microsoft.com/office/drawing/2014/main" id="{04700206-0121-477D-B97F-4FA4DC4077F8}"/>
                </a:ext>
              </a:extLst>
            </p:cNvPr>
            <p:cNvCxnSpPr/>
            <p:nvPr/>
          </p:nvCxnSpPr>
          <p:spPr>
            <a:xfrm flipH="1" flipV="1">
              <a:off x="1815339" y="1924967"/>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3">
              <a:extLst>
                <a:ext uri="{FF2B5EF4-FFF2-40B4-BE49-F238E27FC236}">
                  <a16:creationId xmlns:a16="http://schemas.microsoft.com/office/drawing/2014/main" id="{EDBC513D-6A46-402F-BE36-35F0581688DB}"/>
                </a:ext>
              </a:extLst>
            </p:cNvPr>
            <p:cNvCxnSpPr/>
            <p:nvPr/>
          </p:nvCxnSpPr>
          <p:spPr>
            <a:xfrm rot="10800000">
              <a:off x="4826011" y="1928146"/>
              <a:ext cx="2469482"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Vertical Title 1"/>
          <p:cNvSpPr>
            <a:spLocks noGrp="1"/>
          </p:cNvSpPr>
          <p:nvPr>
            <p:ph type="title" orient="vert"/>
          </p:nvPr>
        </p:nvSpPr>
        <p:spPr>
          <a:xfrm>
            <a:off x="9022082" y="559401"/>
            <a:ext cx="2237591"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17985" y="849857"/>
            <a:ext cx="7343889"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5CF16D5B-9FD8-4E40-A83C-C61891E6AD3A}"/>
              </a:ext>
            </a:extLst>
          </p:cNvPr>
          <p:cNvSpPr>
            <a:spLocks noGrp="1"/>
          </p:cNvSpPr>
          <p:nvPr>
            <p:ph type="dt" sz="half" idx="10"/>
          </p:nvPr>
        </p:nvSpPr>
        <p:spPr/>
        <p:txBody>
          <a:bodyPr/>
          <a:lstStyle>
            <a:lvl1pPr>
              <a:defRPr/>
            </a:lvl1pPr>
          </a:lstStyle>
          <a:p>
            <a:pPr>
              <a:defRPr/>
            </a:pPr>
            <a:fld id="{E2EC0B5C-577B-4A45-B207-D72B304528FE}" type="datetime1">
              <a:rPr lang="en-US" smtClean="0"/>
              <a:t>8/15/2022</a:t>
            </a:fld>
            <a:endParaRPr lang="en-US"/>
          </a:p>
        </p:txBody>
      </p:sp>
      <p:sp>
        <p:nvSpPr>
          <p:cNvPr id="9" name="Footer Placeholder 4">
            <a:extLst>
              <a:ext uri="{FF2B5EF4-FFF2-40B4-BE49-F238E27FC236}">
                <a16:creationId xmlns:a16="http://schemas.microsoft.com/office/drawing/2014/main" id="{A7341E95-052B-448C-9B7F-9271F6C5CC3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A12909B1-8C5C-4CBE-897E-12D6C87DE956}"/>
              </a:ext>
            </a:extLst>
          </p:cNvPr>
          <p:cNvSpPr>
            <a:spLocks noGrp="1"/>
          </p:cNvSpPr>
          <p:nvPr>
            <p:ph type="sldNum" sz="quarter" idx="12"/>
          </p:nvPr>
        </p:nvSpPr>
        <p:spPr/>
        <p:txBody>
          <a:bodyPr/>
          <a:lstStyle>
            <a:lvl1pPr>
              <a:defRPr/>
            </a:lvl1pPr>
          </a:lstStyle>
          <a:p>
            <a:fld id="{DFE621AA-51D0-41AE-A3EC-D733CD5DAEEF}" type="slidenum">
              <a:rPr lang="en-US" altLang="en-US"/>
              <a:pPr/>
              <a:t>‹#›</a:t>
            </a:fld>
            <a:endParaRPr lang="en-US" altLang="en-US"/>
          </a:p>
        </p:txBody>
      </p:sp>
    </p:spTree>
    <p:extLst>
      <p:ext uri="{BB962C8B-B14F-4D97-AF65-F5344CB8AC3E}">
        <p14:creationId xmlns:p14="http://schemas.microsoft.com/office/powerpoint/2010/main" val="12465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96A876-9007-40BE-B30E-C167C1A3497E}" type="datetime1">
              <a:rPr lang="en-US" smtClean="0"/>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DFA498-4333-444B-9F27-23C54D95D214}" type="slidenum">
              <a:rPr lang="en-US" smtClean="0"/>
              <a:t>‹#›</a:t>
            </a:fld>
            <a:endParaRPr lang="en-US"/>
          </a:p>
        </p:txBody>
      </p:sp>
    </p:spTree>
    <p:extLst>
      <p:ext uri="{BB962C8B-B14F-4D97-AF65-F5344CB8AC3E}">
        <p14:creationId xmlns:p14="http://schemas.microsoft.com/office/powerpoint/2010/main" val="2124130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31BA98-8666-4EEB-9C46-E2A791CDEB5E}" type="datetime1">
              <a:rPr lang="en-US" smtClean="0"/>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DFA498-4333-444B-9F27-23C54D95D214}" type="slidenum">
              <a:rPr lang="en-US" smtClean="0"/>
              <a:t>‹#›</a:t>
            </a:fld>
            <a:endParaRPr lang="en-US"/>
          </a:p>
        </p:txBody>
      </p:sp>
    </p:spTree>
    <p:extLst>
      <p:ext uri="{BB962C8B-B14F-4D97-AF65-F5344CB8AC3E}">
        <p14:creationId xmlns:p14="http://schemas.microsoft.com/office/powerpoint/2010/main" val="2919285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F6106A-3D53-457C-B7F9-7F04FD1080C8}" type="datetime1">
              <a:rPr lang="en-US" smtClean="0"/>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DFA498-4333-444B-9F27-23C54D95D214}" type="slidenum">
              <a:rPr lang="en-US" smtClean="0"/>
              <a:t>‹#›</a:t>
            </a:fld>
            <a:endParaRPr lang="en-US"/>
          </a:p>
        </p:txBody>
      </p:sp>
    </p:spTree>
    <p:extLst>
      <p:ext uri="{BB962C8B-B14F-4D97-AF65-F5344CB8AC3E}">
        <p14:creationId xmlns:p14="http://schemas.microsoft.com/office/powerpoint/2010/main" val="680685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D8B9BD-161C-4DFB-AABC-9CBBDDE860B4}" type="datetime1">
              <a:rPr lang="en-US" smtClean="0"/>
              <a:t>8/15/2022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DFA498-4333-444B-9F27-23C54D95D214}" type="slidenum">
              <a:rPr lang="en-US" smtClean="0"/>
              <a:t>‹#›</a:t>
            </a:fld>
            <a:endParaRPr lang="en-US"/>
          </a:p>
        </p:txBody>
      </p:sp>
    </p:spTree>
    <p:extLst>
      <p:ext uri="{BB962C8B-B14F-4D97-AF65-F5344CB8AC3E}">
        <p14:creationId xmlns:p14="http://schemas.microsoft.com/office/powerpoint/2010/main" val="59700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EB5A8C-9468-47B3-A5ED-AAA63D969D37}" type="datetime1">
              <a:rPr lang="en-US" smtClean="0"/>
              <a:t>8/15/2022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DFA498-4333-444B-9F27-23C54D95D214}" type="slidenum">
              <a:rPr lang="en-US" smtClean="0"/>
              <a:t>‹#›</a:t>
            </a:fld>
            <a:endParaRPr lang="en-US"/>
          </a:p>
        </p:txBody>
      </p:sp>
    </p:spTree>
    <p:extLst>
      <p:ext uri="{BB962C8B-B14F-4D97-AF65-F5344CB8AC3E}">
        <p14:creationId xmlns:p14="http://schemas.microsoft.com/office/powerpoint/2010/main" val="2918138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9ACFE5-3EA2-4EA6-9762-615B6E122463}" type="datetime1">
              <a:rPr lang="en-US" smtClean="0"/>
              <a:t>8/15/2022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DFA498-4333-444B-9F27-23C54D95D214}" type="slidenum">
              <a:rPr lang="en-US" smtClean="0"/>
              <a:t>‹#›</a:t>
            </a:fld>
            <a:endParaRPr lang="en-US"/>
          </a:p>
        </p:txBody>
      </p:sp>
    </p:spTree>
    <p:extLst>
      <p:ext uri="{BB962C8B-B14F-4D97-AF65-F5344CB8AC3E}">
        <p14:creationId xmlns:p14="http://schemas.microsoft.com/office/powerpoint/2010/main" val="84361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E45A7F-9159-43EE-B522-9B8DD1911E45}" type="datetime1">
              <a:rPr lang="en-US" smtClean="0"/>
              <a:t>8/15/2022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DFA498-4333-444B-9F27-23C54D95D214}" type="slidenum">
              <a:rPr lang="en-US" smtClean="0"/>
              <a:t>‹#›</a:t>
            </a:fld>
            <a:endParaRPr lang="en-US"/>
          </a:p>
        </p:txBody>
      </p:sp>
    </p:spTree>
    <p:extLst>
      <p:ext uri="{BB962C8B-B14F-4D97-AF65-F5344CB8AC3E}">
        <p14:creationId xmlns:p14="http://schemas.microsoft.com/office/powerpoint/2010/main" val="3310134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F0BB34-2C8B-4539-9FCD-180A762D1C2B}" type="datetime1">
              <a:rPr lang="en-US" smtClean="0"/>
              <a:t>8/15/2022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DFA498-4333-444B-9F27-23C54D95D214}" type="slidenum">
              <a:rPr lang="en-US" smtClean="0"/>
              <a:t>‹#›</a:t>
            </a:fld>
            <a:endParaRPr lang="en-US"/>
          </a:p>
        </p:txBody>
      </p:sp>
    </p:spTree>
    <p:extLst>
      <p:ext uri="{BB962C8B-B14F-4D97-AF65-F5344CB8AC3E}">
        <p14:creationId xmlns:p14="http://schemas.microsoft.com/office/powerpoint/2010/main" val="2389046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11">
            <a:extLst>
              <a:ext uri="{FF2B5EF4-FFF2-40B4-BE49-F238E27FC236}">
                <a16:creationId xmlns:a16="http://schemas.microsoft.com/office/drawing/2014/main" id="{27159AF0-F251-46B0-AEC4-FD20563DF483}"/>
              </a:ext>
            </a:extLst>
          </p:cNvPr>
          <p:cNvGrpSpPr>
            <a:grpSpLocks/>
          </p:cNvGrpSpPr>
          <p:nvPr/>
        </p:nvGrpSpPr>
        <p:grpSpPr bwMode="auto">
          <a:xfrm>
            <a:off x="1564219" y="1392242"/>
            <a:ext cx="9038167" cy="923458"/>
            <a:chOff x="1172584" y="1381459"/>
            <a:chExt cx="6779110" cy="922862"/>
          </a:xfrm>
        </p:grpSpPr>
        <p:sp>
          <p:nvSpPr>
            <p:cNvPr id="5" name="TextBox 12">
              <a:extLst>
                <a:ext uri="{FF2B5EF4-FFF2-40B4-BE49-F238E27FC236}">
                  <a16:creationId xmlns:a16="http://schemas.microsoft.com/office/drawing/2014/main" id="{CB406317-C44B-4611-B58F-C53F10BECE06}"/>
                </a:ext>
              </a:extLst>
            </p:cNvPr>
            <p:cNvSpPr txBox="1"/>
            <p:nvPr/>
          </p:nvSpPr>
          <p:spPr>
            <a:xfrm>
              <a:off x="4147772" y="1381459"/>
              <a:ext cx="657919" cy="922862"/>
            </a:xfrm>
            <a:prstGeom prst="rect">
              <a:avLst/>
            </a:prstGeom>
            <a:noFill/>
          </p:spPr>
          <p:txBody>
            <a:bodyPr wrap="none">
              <a:spAutoFit/>
            </a:bodyPr>
            <a:lstStyle/>
            <a:p>
              <a:pPr fontAlgn="auto">
                <a:spcBef>
                  <a:spcPts val="0"/>
                </a:spcBef>
                <a:spcAft>
                  <a:spcPts val="0"/>
                </a:spcAft>
                <a:defRPr/>
              </a:pPr>
              <a:r>
                <a:rPr lang="en-US" sz="5401" dirty="0">
                  <a:solidFill>
                    <a:schemeClr val="tx2">
                      <a:lumMod val="60000"/>
                      <a:lumOff val="40000"/>
                    </a:schemeClr>
                  </a:solidFill>
                  <a:latin typeface="Wingdings" pitchFamily="2" charset="2"/>
                  <a:cs typeface="+mn-cs"/>
                </a:rPr>
                <a:t></a:t>
              </a:r>
            </a:p>
          </p:txBody>
        </p:sp>
        <p:cxnSp>
          <p:nvCxnSpPr>
            <p:cNvPr id="6" name="Straight Connector 13">
              <a:extLst>
                <a:ext uri="{FF2B5EF4-FFF2-40B4-BE49-F238E27FC236}">
                  <a16:creationId xmlns:a16="http://schemas.microsoft.com/office/drawing/2014/main" id="{33F291EA-C43D-4802-A69A-88BFD42833A2}"/>
                </a:ext>
              </a:extLst>
            </p:cNvPr>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14">
              <a:extLst>
                <a:ext uri="{FF2B5EF4-FFF2-40B4-BE49-F238E27FC236}">
                  <a16:creationId xmlns:a16="http://schemas.microsoft.com/office/drawing/2014/main" id="{8BF71FA5-AC43-4752-9241-A006D3DAABA4}"/>
                </a:ext>
              </a:extLst>
            </p:cNvPr>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0"/>
          <p:cNvSpPr>
            <a:spLocks noGrp="1"/>
          </p:cNvSpPr>
          <p:nvPr>
            <p:ph type="title"/>
          </p:nvPr>
        </p:nvSpPr>
        <p:spPr/>
        <p:txBody>
          <a:bodyPr/>
          <a:lstStyle/>
          <a:p>
            <a:r>
              <a:rPr lang="en-US"/>
              <a:t>Click to edit Master title style</a:t>
            </a:r>
          </a:p>
        </p:txBody>
      </p:sp>
      <p:sp>
        <p:nvSpPr>
          <p:cNvPr id="8" name="Date Placeholder 3">
            <a:extLst>
              <a:ext uri="{FF2B5EF4-FFF2-40B4-BE49-F238E27FC236}">
                <a16:creationId xmlns:a16="http://schemas.microsoft.com/office/drawing/2014/main" id="{5ABBCC16-D84D-4639-A83D-B595A7F949A6}"/>
              </a:ext>
            </a:extLst>
          </p:cNvPr>
          <p:cNvSpPr>
            <a:spLocks noGrp="1"/>
          </p:cNvSpPr>
          <p:nvPr>
            <p:ph type="dt" sz="half" idx="10"/>
          </p:nvPr>
        </p:nvSpPr>
        <p:spPr/>
        <p:txBody>
          <a:bodyPr/>
          <a:lstStyle>
            <a:lvl1pPr>
              <a:defRPr/>
            </a:lvl1pPr>
          </a:lstStyle>
          <a:p>
            <a:pPr>
              <a:defRPr/>
            </a:pPr>
            <a:fld id="{ACD8A759-47CD-4F1A-A42A-F3FAC2A20818}" type="datetime1">
              <a:rPr lang="en-US" smtClean="0"/>
              <a:t>8/15/2022</a:t>
            </a:fld>
            <a:endParaRPr lang="en-US"/>
          </a:p>
        </p:txBody>
      </p:sp>
      <p:sp>
        <p:nvSpPr>
          <p:cNvPr id="9" name="Footer Placeholder 4">
            <a:extLst>
              <a:ext uri="{FF2B5EF4-FFF2-40B4-BE49-F238E27FC236}">
                <a16:creationId xmlns:a16="http://schemas.microsoft.com/office/drawing/2014/main" id="{412843F3-5A5A-4CF2-AC52-1E10606BE354}"/>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1F841DC9-81E9-4F36-84FE-748D134474BD}"/>
              </a:ext>
            </a:extLst>
          </p:cNvPr>
          <p:cNvSpPr>
            <a:spLocks noGrp="1"/>
          </p:cNvSpPr>
          <p:nvPr>
            <p:ph type="sldNum" sz="quarter" idx="12"/>
          </p:nvPr>
        </p:nvSpPr>
        <p:spPr/>
        <p:txBody>
          <a:bodyPr/>
          <a:lstStyle>
            <a:lvl1pPr>
              <a:defRPr/>
            </a:lvl1pPr>
          </a:lstStyle>
          <a:p>
            <a:fld id="{F8BF4A46-1A3D-428D-9C1A-644BC5685873}" type="slidenum">
              <a:rPr lang="en-US" altLang="en-US"/>
              <a:pPr/>
              <a:t>‹#›</a:t>
            </a:fld>
            <a:endParaRPr lang="en-US" altLang="en-US"/>
          </a:p>
        </p:txBody>
      </p:sp>
    </p:spTree>
    <p:extLst>
      <p:ext uri="{BB962C8B-B14F-4D97-AF65-F5344CB8AC3E}">
        <p14:creationId xmlns:p14="http://schemas.microsoft.com/office/powerpoint/2010/main" val="169142663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1FE1E1-FE00-488C-BE2E-BB7E04EF4A90}" type="datetime1">
              <a:rPr lang="en-US" smtClean="0"/>
              <a:t>8/15/2022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DFA498-4333-444B-9F27-23C54D95D214}" type="slidenum">
              <a:rPr lang="en-US" smtClean="0"/>
              <a:t>‹#›</a:t>
            </a:fld>
            <a:endParaRPr lang="en-US"/>
          </a:p>
        </p:txBody>
      </p:sp>
    </p:spTree>
    <p:extLst>
      <p:ext uri="{BB962C8B-B14F-4D97-AF65-F5344CB8AC3E}">
        <p14:creationId xmlns:p14="http://schemas.microsoft.com/office/powerpoint/2010/main" val="3840010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CCD4A3-383B-43BB-91E2-61C29EAA8586}" type="datetime1">
              <a:rPr lang="en-US" smtClean="0"/>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DFA498-4333-444B-9F27-23C54D95D214}" type="slidenum">
              <a:rPr lang="en-US" smtClean="0"/>
              <a:t>‹#›</a:t>
            </a:fld>
            <a:endParaRPr lang="en-US"/>
          </a:p>
        </p:txBody>
      </p:sp>
    </p:spTree>
    <p:extLst>
      <p:ext uri="{BB962C8B-B14F-4D97-AF65-F5344CB8AC3E}">
        <p14:creationId xmlns:p14="http://schemas.microsoft.com/office/powerpoint/2010/main" val="1978107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9F9E6D-95CF-46C8-9E71-3EE5D4ECA2CD}" type="datetime1">
              <a:rPr lang="en-US" smtClean="0"/>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DFA498-4333-444B-9F27-23C54D95D214}" type="slidenum">
              <a:rPr lang="en-US" smtClean="0"/>
              <a:t>‹#›</a:t>
            </a:fld>
            <a:endParaRPr lang="en-US"/>
          </a:p>
        </p:txBody>
      </p:sp>
    </p:spTree>
    <p:extLst>
      <p:ext uri="{BB962C8B-B14F-4D97-AF65-F5344CB8AC3E}">
        <p14:creationId xmlns:p14="http://schemas.microsoft.com/office/powerpoint/2010/main" val="3716832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sp>
        <p:nvSpPr>
          <p:cNvPr id="2" name="Holder 2"/>
          <p:cNvSpPr>
            <a:spLocks noGrp="1"/>
          </p:cNvSpPr>
          <p:nvPr>
            <p:ph type="ctrTitle"/>
          </p:nvPr>
        </p:nvSpPr>
        <p:spPr>
          <a:xfrm>
            <a:off x="54965" y="187274"/>
            <a:ext cx="12082068" cy="45402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CACCA89-E453-4B12-8EBD-17CE8A9AA47C}" type="datetime1">
              <a:rPr lang="en-US" smtClean="0"/>
              <a:t>8/15/2022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38421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DCFA96A-FDC1-4ED6-954C-18FC821C9284}" type="datetime1">
              <a:rPr lang="en-US" smtClean="0"/>
              <a:t>8/15/2022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141899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pic>
        <p:nvPicPr>
          <p:cNvPr id="17" name="bg object 17"/>
          <p:cNvPicPr/>
          <p:nvPr/>
        </p:nvPicPr>
        <p:blipFill>
          <a:blip r:embed="rId3" cstate="print"/>
          <a:stretch>
            <a:fillRect/>
          </a:stretch>
        </p:blipFill>
        <p:spPr>
          <a:xfrm>
            <a:off x="6906768" y="1146047"/>
            <a:ext cx="234696" cy="228600"/>
          </a:xfrm>
          <a:prstGeom prst="rect">
            <a:avLst/>
          </a:prstGeom>
        </p:spPr>
      </p:pic>
      <p:sp>
        <p:nvSpPr>
          <p:cNvPr id="2" name="Holder 2"/>
          <p:cNvSpPr>
            <a:spLocks noGrp="1"/>
          </p:cNvSpPr>
          <p:nvPr>
            <p:ph type="title"/>
          </p:nvPr>
        </p:nvSpPr>
        <p:spPr/>
        <p:txBody>
          <a:bodyPr lIns="0" tIns="0" rIns="0" bIns="0"/>
          <a:lstStyle>
            <a:lvl1pPr>
              <a:defRPr sz="1800" b="0" i="0">
                <a:solidFill>
                  <a:schemeClr val="tx1"/>
                </a:solidFill>
                <a:latin typeface="Arial"/>
                <a:cs typeface="Arial"/>
              </a:defRPr>
            </a:lvl1pPr>
          </a:lstStyle>
          <a:p>
            <a:endParaRPr/>
          </a:p>
        </p:txBody>
      </p:sp>
      <p:sp>
        <p:nvSpPr>
          <p:cNvPr id="3" name="Holder 3"/>
          <p:cNvSpPr>
            <a:spLocks noGrp="1"/>
          </p:cNvSpPr>
          <p:nvPr>
            <p:ph sz="half" idx="2"/>
          </p:nvPr>
        </p:nvSpPr>
        <p:spPr>
          <a:xfrm>
            <a:off x="1265300" y="1924156"/>
            <a:ext cx="4540250" cy="3546475"/>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4" name="Holder 4"/>
          <p:cNvSpPr>
            <a:spLocks noGrp="1"/>
          </p:cNvSpPr>
          <p:nvPr>
            <p:ph sz="half" idx="3"/>
          </p:nvPr>
        </p:nvSpPr>
        <p:spPr>
          <a:xfrm>
            <a:off x="6794754" y="1416365"/>
            <a:ext cx="4787265" cy="4065270"/>
          </a:xfrm>
          <a:prstGeom prst="rect">
            <a:avLst/>
          </a:prstGeom>
        </p:spPr>
        <p:txBody>
          <a:bodyPr wrap="square" lIns="0" tIns="0" rIns="0" bIns="0">
            <a:spAutoFit/>
          </a:bodyPr>
          <a:lstStyle>
            <a:lvl1pPr>
              <a:defRPr sz="3200" b="1" i="0">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CD42D925-9B37-44DE-AF21-13F7BDABBF98}" type="datetime1">
              <a:rPr lang="en-US" smtClean="0"/>
              <a:t>8/15/2022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389829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sp>
        <p:nvSpPr>
          <p:cNvPr id="2" name="Holder 2"/>
          <p:cNvSpPr>
            <a:spLocks noGrp="1"/>
          </p:cNvSpPr>
          <p:nvPr>
            <p:ph type="title"/>
          </p:nvPr>
        </p:nvSpPr>
        <p:spPr/>
        <p:txBody>
          <a:bodyPr lIns="0" tIns="0" rIns="0" bIns="0"/>
          <a:lstStyle>
            <a:lvl1pPr>
              <a:defRPr sz="18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D1A370B9-E897-4B8F-B288-FF0F56A2ACA0}" type="datetime1">
              <a:rPr lang="en-US" smtClean="0"/>
              <a:t>8/15/2022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508566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sp>
        <p:nvSpPr>
          <p:cNvPr id="17" name="bg object 17"/>
          <p:cNvSpPr/>
          <p:nvPr/>
        </p:nvSpPr>
        <p:spPr>
          <a:xfrm>
            <a:off x="0" y="0"/>
            <a:ext cx="12189460" cy="6858000"/>
          </a:xfrm>
          <a:custGeom>
            <a:avLst/>
            <a:gdLst/>
            <a:ahLst/>
            <a:cxnLst/>
            <a:rect l="l" t="t" r="r" b="b"/>
            <a:pathLst>
              <a:path w="12189460" h="6858000">
                <a:moveTo>
                  <a:pt x="12188952" y="0"/>
                </a:moveTo>
                <a:lnTo>
                  <a:pt x="0" y="0"/>
                </a:lnTo>
                <a:lnTo>
                  <a:pt x="0" y="115570"/>
                </a:lnTo>
                <a:lnTo>
                  <a:pt x="0" y="6729730"/>
                </a:lnTo>
                <a:lnTo>
                  <a:pt x="0" y="6858000"/>
                </a:lnTo>
                <a:lnTo>
                  <a:pt x="12188952" y="6858000"/>
                </a:lnTo>
                <a:lnTo>
                  <a:pt x="12188952" y="6729730"/>
                </a:lnTo>
                <a:lnTo>
                  <a:pt x="12188952" y="116078"/>
                </a:lnTo>
                <a:lnTo>
                  <a:pt x="12060682" y="116078"/>
                </a:lnTo>
                <a:lnTo>
                  <a:pt x="12060682" y="6729730"/>
                </a:lnTo>
                <a:lnTo>
                  <a:pt x="125209" y="6729730"/>
                </a:lnTo>
                <a:lnTo>
                  <a:pt x="125209" y="115570"/>
                </a:lnTo>
                <a:lnTo>
                  <a:pt x="12188952" y="115570"/>
                </a:lnTo>
                <a:lnTo>
                  <a:pt x="12188952" y="0"/>
                </a:lnTo>
                <a:close/>
              </a:path>
            </a:pathLst>
          </a:custGeom>
          <a:solidFill>
            <a:srgbClr val="539E39"/>
          </a:solidFill>
        </p:spPr>
        <p:txBody>
          <a:bodyPr wrap="square" lIns="0" tIns="0" rIns="0" bIns="0" rtlCol="0"/>
          <a:lstStyle/>
          <a:p>
            <a:endParaRPr/>
          </a:p>
        </p:txBody>
      </p:sp>
      <p:sp>
        <p:nvSpPr>
          <p:cNvPr id="18" name="bg object 18"/>
          <p:cNvSpPr/>
          <p:nvPr/>
        </p:nvSpPr>
        <p:spPr>
          <a:xfrm>
            <a:off x="125218" y="0"/>
            <a:ext cx="12063730" cy="6858000"/>
          </a:xfrm>
          <a:custGeom>
            <a:avLst/>
            <a:gdLst/>
            <a:ahLst/>
            <a:cxnLst/>
            <a:rect l="l" t="t" r="r" b="b"/>
            <a:pathLst>
              <a:path w="12063730" h="6858000">
                <a:moveTo>
                  <a:pt x="12063733" y="0"/>
                </a:moveTo>
                <a:lnTo>
                  <a:pt x="12063733" y="6857996"/>
                </a:lnTo>
              </a:path>
              <a:path w="12063730" h="6858000">
                <a:moveTo>
                  <a:pt x="0" y="116077"/>
                </a:moveTo>
                <a:lnTo>
                  <a:pt x="0" y="6729730"/>
                </a:lnTo>
                <a:lnTo>
                  <a:pt x="11935463" y="6729730"/>
                </a:lnTo>
                <a:lnTo>
                  <a:pt x="11935463" y="116077"/>
                </a:lnTo>
                <a:lnTo>
                  <a:pt x="0" y="116077"/>
                </a:lnTo>
              </a:path>
            </a:pathLst>
          </a:custGeom>
          <a:ln w="18288">
            <a:solidFill>
              <a:srgbClr val="3A7327"/>
            </a:solidFill>
          </a:ln>
        </p:spPr>
        <p:txBody>
          <a:bodyPr wrap="square" lIns="0" tIns="0" rIns="0" bIns="0" rtlCol="0"/>
          <a:lstStyle/>
          <a:p>
            <a:endParaRPr/>
          </a:p>
        </p:txBody>
      </p:sp>
      <p:pic>
        <p:nvPicPr>
          <p:cNvPr id="19" name="bg object 19"/>
          <p:cNvPicPr/>
          <p:nvPr/>
        </p:nvPicPr>
        <p:blipFill>
          <a:blip r:embed="rId3" cstate="print"/>
          <a:stretch>
            <a:fillRect/>
          </a:stretch>
        </p:blipFill>
        <p:spPr>
          <a:xfrm>
            <a:off x="0" y="0"/>
            <a:ext cx="3221735" cy="621791"/>
          </a:xfrm>
          <a:prstGeom prst="rect">
            <a:avLst/>
          </a:prstGeom>
        </p:spPr>
      </p:pic>
      <p:sp>
        <p:nvSpPr>
          <p:cNvPr id="20" name="bg object 20"/>
          <p:cNvSpPr/>
          <p:nvPr/>
        </p:nvSpPr>
        <p:spPr>
          <a:xfrm>
            <a:off x="0" y="0"/>
            <a:ext cx="3142615" cy="542925"/>
          </a:xfrm>
          <a:custGeom>
            <a:avLst/>
            <a:gdLst/>
            <a:ahLst/>
            <a:cxnLst/>
            <a:rect l="l" t="t" r="r" b="b"/>
            <a:pathLst>
              <a:path w="3142615" h="542925">
                <a:moveTo>
                  <a:pt x="0" y="542544"/>
                </a:moveTo>
                <a:lnTo>
                  <a:pt x="3142488" y="542544"/>
                </a:lnTo>
                <a:lnTo>
                  <a:pt x="3142488" y="0"/>
                </a:lnTo>
                <a:lnTo>
                  <a:pt x="0" y="0"/>
                </a:lnTo>
                <a:lnTo>
                  <a:pt x="0" y="542544"/>
                </a:lnTo>
                <a:close/>
              </a:path>
            </a:pathLst>
          </a:custGeom>
          <a:solidFill>
            <a:srgbClr val="2F7C2C"/>
          </a:solidFill>
        </p:spPr>
        <p:txBody>
          <a:bodyPr wrap="square" lIns="0" tIns="0" rIns="0" bIns="0" rtlCol="0"/>
          <a:lstStyle/>
          <a:p>
            <a:endParaRPr/>
          </a:p>
        </p:txBody>
      </p:sp>
      <p:sp>
        <p:nvSpPr>
          <p:cNvPr id="21" name="bg object 21"/>
          <p:cNvSpPr/>
          <p:nvPr/>
        </p:nvSpPr>
        <p:spPr>
          <a:xfrm>
            <a:off x="0" y="0"/>
            <a:ext cx="3142615" cy="542925"/>
          </a:xfrm>
          <a:custGeom>
            <a:avLst/>
            <a:gdLst/>
            <a:ahLst/>
            <a:cxnLst/>
            <a:rect l="l" t="t" r="r" b="b"/>
            <a:pathLst>
              <a:path w="3142615" h="542925">
                <a:moveTo>
                  <a:pt x="0" y="542544"/>
                </a:moveTo>
                <a:lnTo>
                  <a:pt x="3142488" y="542544"/>
                </a:lnTo>
                <a:lnTo>
                  <a:pt x="3142488" y="0"/>
                </a:lnTo>
              </a:path>
              <a:path w="3142615" h="542925">
                <a:moveTo>
                  <a:pt x="0" y="0"/>
                </a:moveTo>
                <a:lnTo>
                  <a:pt x="0" y="542544"/>
                </a:lnTo>
              </a:path>
            </a:pathLst>
          </a:custGeom>
          <a:ln w="18288">
            <a:solidFill>
              <a:srgbClr val="2F7C2C"/>
            </a:solidFill>
          </a:ln>
        </p:spPr>
        <p:txBody>
          <a:bodyPr wrap="square" lIns="0" tIns="0" rIns="0" bIns="0" rtlCol="0"/>
          <a:lstStyle/>
          <a:p>
            <a:endParaRPr/>
          </a:p>
        </p:txBody>
      </p:sp>
      <p:pic>
        <p:nvPicPr>
          <p:cNvPr id="22" name="bg object 22"/>
          <p:cNvPicPr/>
          <p:nvPr/>
        </p:nvPicPr>
        <p:blipFill>
          <a:blip r:embed="rId4" cstate="print"/>
          <a:stretch>
            <a:fillRect/>
          </a:stretch>
        </p:blipFill>
        <p:spPr>
          <a:xfrm>
            <a:off x="103632" y="149351"/>
            <a:ext cx="978408" cy="240792"/>
          </a:xfrm>
          <a:prstGeom prst="rect">
            <a:avLst/>
          </a:prstGeom>
        </p:spPr>
      </p:pic>
      <p:pic>
        <p:nvPicPr>
          <p:cNvPr id="23" name="bg object 23"/>
          <p:cNvPicPr/>
          <p:nvPr/>
        </p:nvPicPr>
        <p:blipFill>
          <a:blip r:embed="rId5" cstate="print"/>
          <a:stretch>
            <a:fillRect/>
          </a:stretch>
        </p:blipFill>
        <p:spPr>
          <a:xfrm>
            <a:off x="1191768" y="268223"/>
            <a:ext cx="100584" cy="60959"/>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6561B86-489F-456A-95C9-7C02B52CE3B1}" type="datetime1">
              <a:rPr lang="en-US" smtClean="0"/>
              <a:t>8/15/2022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12135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1" descr="CoverOverlay.png">
            <a:extLst>
              <a:ext uri="{FF2B5EF4-FFF2-40B4-BE49-F238E27FC236}">
                <a16:creationId xmlns:a16="http://schemas.microsoft.com/office/drawing/2014/main" id="{30BAE2B1-6777-46BB-927E-80A6E2C2D7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7">
            <a:extLst>
              <a:ext uri="{FF2B5EF4-FFF2-40B4-BE49-F238E27FC236}">
                <a16:creationId xmlns:a16="http://schemas.microsoft.com/office/drawing/2014/main" id="{9D5C6BC2-CB9E-4B72-9AEC-6F3E421C946B}"/>
              </a:ext>
            </a:extLst>
          </p:cNvPr>
          <p:cNvGrpSpPr>
            <a:grpSpLocks/>
          </p:cNvGrpSpPr>
          <p:nvPr/>
        </p:nvGrpSpPr>
        <p:grpSpPr bwMode="auto">
          <a:xfrm>
            <a:off x="1564219" y="2887667"/>
            <a:ext cx="9038167" cy="923458"/>
            <a:chOff x="1172584" y="1381459"/>
            <a:chExt cx="6779110" cy="922862"/>
          </a:xfrm>
        </p:grpSpPr>
        <p:sp>
          <p:nvSpPr>
            <p:cNvPr id="6" name="TextBox 8">
              <a:extLst>
                <a:ext uri="{FF2B5EF4-FFF2-40B4-BE49-F238E27FC236}">
                  <a16:creationId xmlns:a16="http://schemas.microsoft.com/office/drawing/2014/main" id="{6746585C-55F1-4B44-8A5F-95C57FBC9056}"/>
                </a:ext>
              </a:extLst>
            </p:cNvPr>
            <p:cNvSpPr txBox="1"/>
            <p:nvPr/>
          </p:nvSpPr>
          <p:spPr>
            <a:xfrm>
              <a:off x="4147772" y="1381459"/>
              <a:ext cx="657919" cy="922862"/>
            </a:xfrm>
            <a:prstGeom prst="rect">
              <a:avLst/>
            </a:prstGeom>
            <a:noFill/>
          </p:spPr>
          <p:txBody>
            <a:bodyPr wrap="none">
              <a:spAutoFit/>
            </a:bodyPr>
            <a:lstStyle/>
            <a:p>
              <a:pPr fontAlgn="auto">
                <a:spcBef>
                  <a:spcPts val="0"/>
                </a:spcBef>
                <a:spcAft>
                  <a:spcPts val="0"/>
                </a:spcAft>
                <a:defRPr/>
              </a:pPr>
              <a:r>
                <a:rPr lang="en-US" sz="5401" dirty="0">
                  <a:solidFill>
                    <a:schemeClr val="tx2">
                      <a:lumMod val="60000"/>
                      <a:lumOff val="40000"/>
                    </a:schemeClr>
                  </a:solidFill>
                  <a:latin typeface="Wingdings" pitchFamily="2" charset="2"/>
                  <a:cs typeface="+mn-cs"/>
                </a:rPr>
                <a:t></a:t>
              </a:r>
            </a:p>
          </p:txBody>
        </p:sp>
        <p:cxnSp>
          <p:nvCxnSpPr>
            <p:cNvPr id="7" name="Straight Connector 9">
              <a:extLst>
                <a:ext uri="{FF2B5EF4-FFF2-40B4-BE49-F238E27FC236}">
                  <a16:creationId xmlns:a16="http://schemas.microsoft.com/office/drawing/2014/main" id="{2837B1F3-88E8-4369-B345-A552A59466D7}"/>
                </a:ext>
              </a:extLst>
            </p:cNvPr>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10">
              <a:extLst>
                <a:ext uri="{FF2B5EF4-FFF2-40B4-BE49-F238E27FC236}">
                  <a16:creationId xmlns:a16="http://schemas.microsoft.com/office/drawing/2014/main" id="{3825C34A-EBF4-4F66-9C5B-D8E6E832507C}"/>
                </a:ext>
              </a:extLst>
            </p:cNvPr>
            <p:cNvCxnSpPr/>
            <p:nvPr/>
          </p:nvCxnSpPr>
          <p:spPr>
            <a:xfrm rot="10800000">
              <a:off x="4832033" y="1927207"/>
              <a:ext cx="3119661" cy="1586"/>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920055" y="1204857"/>
            <a:ext cx="10339617" cy="1910716"/>
          </a:xfrm>
        </p:spPr>
        <p:txBody>
          <a:bodyPr anchor="b"/>
          <a:lstStyle>
            <a:lvl1pPr algn="ctr">
              <a:defRPr sz="5401"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932332" y="3767319"/>
            <a:ext cx="10312996" cy="1500187"/>
          </a:xfrm>
        </p:spPr>
        <p:txBody>
          <a:bodyPr/>
          <a:lstStyle>
            <a:lvl1pPr marL="0" indent="0" algn="ctr">
              <a:buNone/>
              <a:defRPr sz="2000">
                <a:solidFill>
                  <a:schemeClr val="tx2"/>
                </a:solidFill>
              </a:defRPr>
            </a:lvl1pPr>
            <a:lvl2pPr marL="457211" indent="0">
              <a:buNone/>
              <a:defRPr sz="1801">
                <a:solidFill>
                  <a:schemeClr val="tx1">
                    <a:tint val="75000"/>
                  </a:schemeClr>
                </a:solidFill>
              </a:defRPr>
            </a:lvl2pPr>
            <a:lvl3pPr marL="914423" indent="0">
              <a:buNone/>
              <a:defRPr sz="1600">
                <a:solidFill>
                  <a:schemeClr val="tx1">
                    <a:tint val="75000"/>
                  </a:schemeClr>
                </a:solidFill>
              </a:defRPr>
            </a:lvl3pPr>
            <a:lvl4pPr marL="1371634" indent="0">
              <a:buNone/>
              <a:defRPr sz="1401">
                <a:solidFill>
                  <a:schemeClr val="tx1">
                    <a:tint val="75000"/>
                  </a:schemeClr>
                </a:solidFill>
              </a:defRPr>
            </a:lvl4pPr>
            <a:lvl5pPr marL="1828846" indent="0">
              <a:buNone/>
              <a:defRPr sz="1401">
                <a:solidFill>
                  <a:schemeClr val="tx1">
                    <a:tint val="75000"/>
                  </a:schemeClr>
                </a:solidFill>
              </a:defRPr>
            </a:lvl5pPr>
            <a:lvl6pPr marL="2286057" indent="0">
              <a:buNone/>
              <a:defRPr sz="1401">
                <a:solidFill>
                  <a:schemeClr val="tx1">
                    <a:tint val="75000"/>
                  </a:schemeClr>
                </a:solidFill>
              </a:defRPr>
            </a:lvl6pPr>
            <a:lvl7pPr marL="2743269" indent="0">
              <a:buNone/>
              <a:defRPr sz="1401">
                <a:solidFill>
                  <a:schemeClr val="tx1">
                    <a:tint val="75000"/>
                  </a:schemeClr>
                </a:solidFill>
              </a:defRPr>
            </a:lvl7pPr>
            <a:lvl8pPr marL="3200480" indent="0">
              <a:buNone/>
              <a:defRPr sz="1401">
                <a:solidFill>
                  <a:schemeClr val="tx1">
                    <a:tint val="75000"/>
                  </a:schemeClr>
                </a:solidFill>
              </a:defRPr>
            </a:lvl8pPr>
            <a:lvl9pPr marL="3657691" indent="0">
              <a:buNone/>
              <a:defRPr sz="1401">
                <a:solidFill>
                  <a:schemeClr val="tx1">
                    <a:tint val="75000"/>
                  </a:schemeClr>
                </a:solidFill>
              </a:defRPr>
            </a:lvl9pPr>
          </a:lstStyle>
          <a:p>
            <a:pPr lvl="0"/>
            <a:r>
              <a:rPr lang="en-US"/>
              <a:t>Click to edit Master text styles</a:t>
            </a:r>
          </a:p>
        </p:txBody>
      </p:sp>
      <p:sp>
        <p:nvSpPr>
          <p:cNvPr id="9" name="Date Placeholder 3">
            <a:extLst>
              <a:ext uri="{FF2B5EF4-FFF2-40B4-BE49-F238E27FC236}">
                <a16:creationId xmlns:a16="http://schemas.microsoft.com/office/drawing/2014/main" id="{673DDF2B-9D3C-4C99-8490-028708E3D0EC}"/>
              </a:ext>
            </a:extLst>
          </p:cNvPr>
          <p:cNvSpPr>
            <a:spLocks noGrp="1"/>
          </p:cNvSpPr>
          <p:nvPr>
            <p:ph type="dt" sz="half" idx="10"/>
          </p:nvPr>
        </p:nvSpPr>
        <p:spPr/>
        <p:txBody>
          <a:bodyPr/>
          <a:lstStyle>
            <a:lvl1pPr>
              <a:defRPr/>
            </a:lvl1pPr>
          </a:lstStyle>
          <a:p>
            <a:pPr>
              <a:defRPr/>
            </a:pPr>
            <a:fld id="{AB094EBB-270F-4F93-894B-21E523E0108E}" type="datetime1">
              <a:rPr lang="en-US" smtClean="0"/>
              <a:t>8/15/2022</a:t>
            </a:fld>
            <a:endParaRPr lang="en-US"/>
          </a:p>
        </p:txBody>
      </p:sp>
      <p:sp>
        <p:nvSpPr>
          <p:cNvPr id="10" name="Footer Placeholder 4">
            <a:extLst>
              <a:ext uri="{FF2B5EF4-FFF2-40B4-BE49-F238E27FC236}">
                <a16:creationId xmlns:a16="http://schemas.microsoft.com/office/drawing/2014/main" id="{93B8F5C9-CA40-4243-8F6B-866F1A26B2E2}"/>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C60F4791-9854-4479-87F9-F01F3C65BE3E}"/>
              </a:ext>
            </a:extLst>
          </p:cNvPr>
          <p:cNvSpPr>
            <a:spLocks noGrp="1"/>
          </p:cNvSpPr>
          <p:nvPr>
            <p:ph type="sldNum" sz="quarter" idx="12"/>
          </p:nvPr>
        </p:nvSpPr>
        <p:spPr/>
        <p:txBody>
          <a:bodyPr/>
          <a:lstStyle>
            <a:lvl1pPr>
              <a:defRPr/>
            </a:lvl1pPr>
          </a:lstStyle>
          <a:p>
            <a:fld id="{D80ACA83-F6C2-43D7-A40A-5849BBE18FE6}" type="slidenum">
              <a:rPr lang="en-US" altLang="en-US"/>
              <a:pPr/>
              <a:t>‹#›</a:t>
            </a:fld>
            <a:endParaRPr lang="en-US" altLang="en-US"/>
          </a:p>
        </p:txBody>
      </p:sp>
    </p:spTree>
    <p:extLst>
      <p:ext uri="{BB962C8B-B14F-4D97-AF65-F5344CB8AC3E}">
        <p14:creationId xmlns:p14="http://schemas.microsoft.com/office/powerpoint/2010/main" val="91597859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2">
            <a:extLst>
              <a:ext uri="{FF2B5EF4-FFF2-40B4-BE49-F238E27FC236}">
                <a16:creationId xmlns:a16="http://schemas.microsoft.com/office/drawing/2014/main" id="{B26A3E6C-2073-4B5F-9591-05730DA8C8E3}"/>
              </a:ext>
            </a:extLst>
          </p:cNvPr>
          <p:cNvGrpSpPr>
            <a:grpSpLocks/>
          </p:cNvGrpSpPr>
          <p:nvPr/>
        </p:nvGrpSpPr>
        <p:grpSpPr bwMode="auto">
          <a:xfrm>
            <a:off x="1564219" y="1392242"/>
            <a:ext cx="9038167" cy="923458"/>
            <a:chOff x="1172584" y="1381459"/>
            <a:chExt cx="6779110" cy="922862"/>
          </a:xfrm>
        </p:grpSpPr>
        <p:sp>
          <p:nvSpPr>
            <p:cNvPr id="6" name="TextBox 13">
              <a:extLst>
                <a:ext uri="{FF2B5EF4-FFF2-40B4-BE49-F238E27FC236}">
                  <a16:creationId xmlns:a16="http://schemas.microsoft.com/office/drawing/2014/main" id="{4918FE89-F01B-4393-8880-5007E5243BC4}"/>
                </a:ext>
              </a:extLst>
            </p:cNvPr>
            <p:cNvSpPr txBox="1"/>
            <p:nvPr/>
          </p:nvSpPr>
          <p:spPr>
            <a:xfrm>
              <a:off x="4147772" y="1381459"/>
              <a:ext cx="657919" cy="922862"/>
            </a:xfrm>
            <a:prstGeom prst="rect">
              <a:avLst/>
            </a:prstGeom>
            <a:noFill/>
          </p:spPr>
          <p:txBody>
            <a:bodyPr wrap="none">
              <a:spAutoFit/>
            </a:bodyPr>
            <a:lstStyle/>
            <a:p>
              <a:pPr fontAlgn="auto">
                <a:spcBef>
                  <a:spcPts val="0"/>
                </a:spcBef>
                <a:spcAft>
                  <a:spcPts val="0"/>
                </a:spcAft>
                <a:defRPr/>
              </a:pPr>
              <a:r>
                <a:rPr lang="en-US" sz="5401" dirty="0">
                  <a:solidFill>
                    <a:schemeClr val="tx2">
                      <a:lumMod val="60000"/>
                      <a:lumOff val="40000"/>
                    </a:schemeClr>
                  </a:solidFill>
                  <a:latin typeface="Wingdings" pitchFamily="2" charset="2"/>
                  <a:cs typeface="+mn-cs"/>
                </a:rPr>
                <a:t></a:t>
              </a:r>
            </a:p>
          </p:txBody>
        </p:sp>
        <p:cxnSp>
          <p:nvCxnSpPr>
            <p:cNvPr id="7" name="Straight Connector 14">
              <a:extLst>
                <a:ext uri="{FF2B5EF4-FFF2-40B4-BE49-F238E27FC236}">
                  <a16:creationId xmlns:a16="http://schemas.microsoft.com/office/drawing/2014/main" id="{29419A10-E56E-45B8-A892-C6BFED526C0F}"/>
                </a:ext>
              </a:extLst>
            </p:cNvPr>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15">
              <a:extLst>
                <a:ext uri="{FF2B5EF4-FFF2-40B4-BE49-F238E27FC236}">
                  <a16:creationId xmlns:a16="http://schemas.microsoft.com/office/drawing/2014/main" id="{02720DF1-84B0-47D0-9198-AB45040F9098}"/>
                </a:ext>
              </a:extLst>
            </p:cNvPr>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8" name="Content Placeholder 7"/>
          <p:cNvSpPr>
            <a:spLocks noGrp="1"/>
          </p:cNvSpPr>
          <p:nvPr>
            <p:ph sz="quarter" idx="13"/>
          </p:nvPr>
        </p:nvSpPr>
        <p:spPr>
          <a:xfrm>
            <a:off x="914400" y="2240280"/>
            <a:ext cx="5071872"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6193535" y="2240280"/>
            <a:ext cx="5071872"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4">
            <a:extLst>
              <a:ext uri="{FF2B5EF4-FFF2-40B4-BE49-F238E27FC236}">
                <a16:creationId xmlns:a16="http://schemas.microsoft.com/office/drawing/2014/main" id="{9A100505-9E06-44BD-8F5E-881BFCF88166}"/>
              </a:ext>
            </a:extLst>
          </p:cNvPr>
          <p:cNvSpPr>
            <a:spLocks noGrp="1"/>
          </p:cNvSpPr>
          <p:nvPr>
            <p:ph type="dt" sz="half" idx="15"/>
          </p:nvPr>
        </p:nvSpPr>
        <p:spPr/>
        <p:txBody>
          <a:bodyPr/>
          <a:lstStyle>
            <a:lvl1pPr>
              <a:defRPr/>
            </a:lvl1pPr>
          </a:lstStyle>
          <a:p>
            <a:pPr>
              <a:defRPr/>
            </a:pPr>
            <a:fld id="{C668C18A-AE58-4699-9FD9-8437C37744AC}" type="datetime1">
              <a:rPr lang="en-US" smtClean="0"/>
              <a:t>8/15/2022</a:t>
            </a:fld>
            <a:endParaRPr lang="en-US"/>
          </a:p>
        </p:txBody>
      </p:sp>
      <p:sp>
        <p:nvSpPr>
          <p:cNvPr id="13" name="Footer Placeholder 5">
            <a:extLst>
              <a:ext uri="{FF2B5EF4-FFF2-40B4-BE49-F238E27FC236}">
                <a16:creationId xmlns:a16="http://schemas.microsoft.com/office/drawing/2014/main" id="{CCA912CA-77EF-4895-8081-7817AA7068E3}"/>
              </a:ext>
            </a:extLst>
          </p:cNvPr>
          <p:cNvSpPr>
            <a:spLocks noGrp="1"/>
          </p:cNvSpPr>
          <p:nvPr>
            <p:ph type="ftr" sz="quarter" idx="16"/>
          </p:nvPr>
        </p:nvSpPr>
        <p:spPr/>
        <p:txBody>
          <a:bodyPr/>
          <a:lstStyle>
            <a:lvl1pPr>
              <a:defRPr/>
            </a:lvl1pPr>
          </a:lstStyle>
          <a:p>
            <a:pPr>
              <a:defRPr/>
            </a:pPr>
            <a:endParaRPr lang="en-US"/>
          </a:p>
        </p:txBody>
      </p:sp>
      <p:sp>
        <p:nvSpPr>
          <p:cNvPr id="14" name="Slide Number Placeholder 6">
            <a:extLst>
              <a:ext uri="{FF2B5EF4-FFF2-40B4-BE49-F238E27FC236}">
                <a16:creationId xmlns:a16="http://schemas.microsoft.com/office/drawing/2014/main" id="{CCDF86E5-D794-4917-86EE-F25CAE3FA5EF}"/>
              </a:ext>
            </a:extLst>
          </p:cNvPr>
          <p:cNvSpPr>
            <a:spLocks noGrp="1"/>
          </p:cNvSpPr>
          <p:nvPr>
            <p:ph type="sldNum" sz="quarter" idx="17"/>
          </p:nvPr>
        </p:nvSpPr>
        <p:spPr/>
        <p:txBody>
          <a:bodyPr/>
          <a:lstStyle>
            <a:lvl1pPr>
              <a:defRPr/>
            </a:lvl1pPr>
          </a:lstStyle>
          <a:p>
            <a:fld id="{0FA88AB6-46FA-4C43-8B28-CB8FF0C6CA68}" type="slidenum">
              <a:rPr lang="en-US" altLang="en-US"/>
              <a:pPr/>
              <a:t>‹#›</a:t>
            </a:fld>
            <a:endParaRPr lang="en-US" altLang="en-US"/>
          </a:p>
        </p:txBody>
      </p:sp>
    </p:spTree>
    <p:extLst>
      <p:ext uri="{BB962C8B-B14F-4D97-AF65-F5344CB8AC3E}">
        <p14:creationId xmlns:p14="http://schemas.microsoft.com/office/powerpoint/2010/main" val="718100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3">
            <a:extLst>
              <a:ext uri="{FF2B5EF4-FFF2-40B4-BE49-F238E27FC236}">
                <a16:creationId xmlns:a16="http://schemas.microsoft.com/office/drawing/2014/main" id="{AF382EB0-3F3E-4595-B27B-798AAC49C4DA}"/>
              </a:ext>
            </a:extLst>
          </p:cNvPr>
          <p:cNvGrpSpPr>
            <a:grpSpLocks/>
          </p:cNvGrpSpPr>
          <p:nvPr/>
        </p:nvGrpSpPr>
        <p:grpSpPr bwMode="auto">
          <a:xfrm>
            <a:off x="1564219" y="1392242"/>
            <a:ext cx="9038167" cy="923458"/>
            <a:chOff x="1172584" y="1381459"/>
            <a:chExt cx="6779110" cy="922862"/>
          </a:xfrm>
        </p:grpSpPr>
        <p:sp>
          <p:nvSpPr>
            <p:cNvPr id="8" name="TextBox 15">
              <a:extLst>
                <a:ext uri="{FF2B5EF4-FFF2-40B4-BE49-F238E27FC236}">
                  <a16:creationId xmlns:a16="http://schemas.microsoft.com/office/drawing/2014/main" id="{254B9F84-167E-45F8-829C-341F274C5282}"/>
                </a:ext>
              </a:extLst>
            </p:cNvPr>
            <p:cNvSpPr txBox="1"/>
            <p:nvPr/>
          </p:nvSpPr>
          <p:spPr>
            <a:xfrm>
              <a:off x="4147772" y="1381459"/>
              <a:ext cx="657919" cy="922862"/>
            </a:xfrm>
            <a:prstGeom prst="rect">
              <a:avLst/>
            </a:prstGeom>
            <a:noFill/>
          </p:spPr>
          <p:txBody>
            <a:bodyPr wrap="none">
              <a:spAutoFit/>
            </a:bodyPr>
            <a:lstStyle/>
            <a:p>
              <a:pPr fontAlgn="auto">
                <a:spcBef>
                  <a:spcPts val="0"/>
                </a:spcBef>
                <a:spcAft>
                  <a:spcPts val="0"/>
                </a:spcAft>
                <a:defRPr/>
              </a:pPr>
              <a:r>
                <a:rPr lang="en-US" sz="5401" dirty="0">
                  <a:solidFill>
                    <a:schemeClr val="tx2">
                      <a:lumMod val="60000"/>
                      <a:lumOff val="40000"/>
                    </a:schemeClr>
                  </a:solidFill>
                  <a:latin typeface="Wingdings" pitchFamily="2" charset="2"/>
                  <a:cs typeface="+mn-cs"/>
                </a:rPr>
                <a:t></a:t>
              </a:r>
            </a:p>
          </p:txBody>
        </p:sp>
        <p:cxnSp>
          <p:nvCxnSpPr>
            <p:cNvPr id="9" name="Straight Connector 16">
              <a:extLst>
                <a:ext uri="{FF2B5EF4-FFF2-40B4-BE49-F238E27FC236}">
                  <a16:creationId xmlns:a16="http://schemas.microsoft.com/office/drawing/2014/main" id="{E43D30E6-A13B-45EC-A662-E8CAF9745C39}"/>
                </a:ext>
              </a:extLst>
            </p:cNvPr>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0" name="Straight Connector 17">
              <a:extLst>
                <a:ext uri="{FF2B5EF4-FFF2-40B4-BE49-F238E27FC236}">
                  <a16:creationId xmlns:a16="http://schemas.microsoft.com/office/drawing/2014/main" id="{58ECC61A-70E7-4382-8A0D-63F89C82BF88}"/>
                </a:ext>
              </a:extLst>
            </p:cNvPr>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02080" y="2240280"/>
            <a:ext cx="4589929" cy="658368"/>
          </a:xfrm>
        </p:spPr>
        <p:txBody>
          <a:bodyPr anchor="b"/>
          <a:lstStyle>
            <a:lvl1pPr marL="0" indent="0" algn="ctr">
              <a:buNone/>
              <a:defRPr sz="2400" b="0">
                <a:solidFill>
                  <a:schemeClr val="tx2"/>
                </a:solidFill>
              </a:defRPr>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917984" y="2947595"/>
            <a:ext cx="5071872" cy="3172968"/>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9742" y="2240280"/>
            <a:ext cx="4596384" cy="658368"/>
          </a:xfrm>
        </p:spPr>
        <p:txBody>
          <a:bodyPr anchor="b"/>
          <a:lstStyle>
            <a:lvl1pPr marL="0" indent="0" algn="ctr">
              <a:buNone/>
              <a:defRPr sz="2400" b="0">
                <a:solidFill>
                  <a:schemeClr val="tx2"/>
                </a:solidFill>
              </a:defRPr>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944368"/>
            <a:ext cx="5066304" cy="3172968"/>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6">
            <a:extLst>
              <a:ext uri="{FF2B5EF4-FFF2-40B4-BE49-F238E27FC236}">
                <a16:creationId xmlns:a16="http://schemas.microsoft.com/office/drawing/2014/main" id="{2F395F32-3699-454F-9857-82EAED3FE790}"/>
              </a:ext>
            </a:extLst>
          </p:cNvPr>
          <p:cNvSpPr>
            <a:spLocks noGrp="1"/>
          </p:cNvSpPr>
          <p:nvPr>
            <p:ph type="dt" sz="half" idx="10"/>
          </p:nvPr>
        </p:nvSpPr>
        <p:spPr/>
        <p:txBody>
          <a:bodyPr/>
          <a:lstStyle>
            <a:lvl1pPr>
              <a:defRPr/>
            </a:lvl1pPr>
          </a:lstStyle>
          <a:p>
            <a:pPr>
              <a:defRPr/>
            </a:pPr>
            <a:fld id="{6F686CD0-F0FC-426F-8019-7EC471739DDC}" type="datetime1">
              <a:rPr lang="en-US" smtClean="0"/>
              <a:t>8/15/2022</a:t>
            </a:fld>
            <a:endParaRPr lang="en-US"/>
          </a:p>
        </p:txBody>
      </p:sp>
      <p:sp>
        <p:nvSpPr>
          <p:cNvPr id="12" name="Footer Placeholder 7">
            <a:extLst>
              <a:ext uri="{FF2B5EF4-FFF2-40B4-BE49-F238E27FC236}">
                <a16:creationId xmlns:a16="http://schemas.microsoft.com/office/drawing/2014/main" id="{557F75C1-D2C3-42B7-BC67-D5A36E9FDB2E}"/>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8">
            <a:extLst>
              <a:ext uri="{FF2B5EF4-FFF2-40B4-BE49-F238E27FC236}">
                <a16:creationId xmlns:a16="http://schemas.microsoft.com/office/drawing/2014/main" id="{5C6C84F5-E2EB-4185-BAF5-2C6C2663C6CC}"/>
              </a:ext>
            </a:extLst>
          </p:cNvPr>
          <p:cNvSpPr>
            <a:spLocks noGrp="1"/>
          </p:cNvSpPr>
          <p:nvPr>
            <p:ph type="sldNum" sz="quarter" idx="12"/>
          </p:nvPr>
        </p:nvSpPr>
        <p:spPr/>
        <p:txBody>
          <a:bodyPr/>
          <a:lstStyle>
            <a:lvl1pPr>
              <a:defRPr/>
            </a:lvl1pPr>
          </a:lstStyle>
          <a:p>
            <a:fld id="{196EC252-8ADC-4AA4-B33D-89046A03F94C}" type="slidenum">
              <a:rPr lang="en-US" altLang="en-US"/>
              <a:pPr/>
              <a:t>‹#›</a:t>
            </a:fld>
            <a:endParaRPr lang="en-US" altLang="en-US"/>
          </a:p>
        </p:txBody>
      </p:sp>
    </p:spTree>
    <p:extLst>
      <p:ext uri="{BB962C8B-B14F-4D97-AF65-F5344CB8AC3E}">
        <p14:creationId xmlns:p14="http://schemas.microsoft.com/office/powerpoint/2010/main" val="2522786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9">
            <a:extLst>
              <a:ext uri="{FF2B5EF4-FFF2-40B4-BE49-F238E27FC236}">
                <a16:creationId xmlns:a16="http://schemas.microsoft.com/office/drawing/2014/main" id="{C5ED869A-7096-47E2-9F65-AA88C6D5381F}"/>
              </a:ext>
            </a:extLst>
          </p:cNvPr>
          <p:cNvGrpSpPr>
            <a:grpSpLocks/>
          </p:cNvGrpSpPr>
          <p:nvPr/>
        </p:nvGrpSpPr>
        <p:grpSpPr bwMode="auto">
          <a:xfrm>
            <a:off x="1564219" y="1392242"/>
            <a:ext cx="9038167" cy="923458"/>
            <a:chOff x="1172584" y="1381459"/>
            <a:chExt cx="6779110" cy="922862"/>
          </a:xfrm>
        </p:grpSpPr>
        <p:sp>
          <p:nvSpPr>
            <p:cNvPr id="4" name="TextBox 13">
              <a:extLst>
                <a:ext uri="{FF2B5EF4-FFF2-40B4-BE49-F238E27FC236}">
                  <a16:creationId xmlns:a16="http://schemas.microsoft.com/office/drawing/2014/main" id="{15FE6901-12C8-4ABD-8DBC-805E1AEF900B}"/>
                </a:ext>
              </a:extLst>
            </p:cNvPr>
            <p:cNvSpPr txBox="1"/>
            <p:nvPr/>
          </p:nvSpPr>
          <p:spPr>
            <a:xfrm>
              <a:off x="4147772" y="1381459"/>
              <a:ext cx="657919" cy="922862"/>
            </a:xfrm>
            <a:prstGeom prst="rect">
              <a:avLst/>
            </a:prstGeom>
            <a:noFill/>
          </p:spPr>
          <p:txBody>
            <a:bodyPr wrap="none">
              <a:spAutoFit/>
            </a:bodyPr>
            <a:lstStyle/>
            <a:p>
              <a:pPr fontAlgn="auto">
                <a:spcBef>
                  <a:spcPts val="0"/>
                </a:spcBef>
                <a:spcAft>
                  <a:spcPts val="0"/>
                </a:spcAft>
                <a:defRPr/>
              </a:pPr>
              <a:r>
                <a:rPr lang="en-US" sz="5401" dirty="0">
                  <a:solidFill>
                    <a:schemeClr val="tx2">
                      <a:lumMod val="60000"/>
                      <a:lumOff val="40000"/>
                    </a:schemeClr>
                  </a:solidFill>
                  <a:latin typeface="Wingdings" pitchFamily="2" charset="2"/>
                  <a:cs typeface="+mn-cs"/>
                </a:rPr>
                <a:t></a:t>
              </a:r>
            </a:p>
          </p:txBody>
        </p:sp>
        <p:cxnSp>
          <p:nvCxnSpPr>
            <p:cNvPr id="5" name="Straight Connector 14">
              <a:extLst>
                <a:ext uri="{FF2B5EF4-FFF2-40B4-BE49-F238E27FC236}">
                  <a16:creationId xmlns:a16="http://schemas.microsoft.com/office/drawing/2014/main" id="{288528D0-4191-409E-804D-0C2BB54F864F}"/>
                </a:ext>
              </a:extLst>
            </p:cNvPr>
            <p:cNvCxnSpPr/>
            <p:nvPr/>
          </p:nvCxnSpPr>
          <p:spPr>
            <a:xfrm rot="10800000">
              <a:off x="1172584" y="1925620"/>
              <a:ext cx="3119660"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15">
              <a:extLst>
                <a:ext uri="{FF2B5EF4-FFF2-40B4-BE49-F238E27FC236}">
                  <a16:creationId xmlns:a16="http://schemas.microsoft.com/office/drawing/2014/main" id="{A0AFE8E7-F458-4A85-92CF-6D242A5D5813}"/>
                </a:ext>
              </a:extLst>
            </p:cNvPr>
            <p:cNvCxnSpPr/>
            <p:nvPr/>
          </p:nvCxnSpPr>
          <p:spPr>
            <a:xfrm rot="10800000">
              <a:off x="4832033" y="1922447"/>
              <a:ext cx="3119661"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a:extLst>
              <a:ext uri="{FF2B5EF4-FFF2-40B4-BE49-F238E27FC236}">
                <a16:creationId xmlns:a16="http://schemas.microsoft.com/office/drawing/2014/main" id="{1C64AB5C-021F-487E-AEB8-8E5A2844AD30}"/>
              </a:ext>
            </a:extLst>
          </p:cNvPr>
          <p:cNvSpPr>
            <a:spLocks noGrp="1"/>
          </p:cNvSpPr>
          <p:nvPr>
            <p:ph type="dt" sz="half" idx="10"/>
          </p:nvPr>
        </p:nvSpPr>
        <p:spPr/>
        <p:txBody>
          <a:bodyPr/>
          <a:lstStyle>
            <a:lvl1pPr>
              <a:defRPr/>
            </a:lvl1pPr>
          </a:lstStyle>
          <a:p>
            <a:pPr>
              <a:defRPr/>
            </a:pPr>
            <a:fld id="{D105E94D-1B3B-4D99-BD00-64FF1A8ED9CD}" type="datetime1">
              <a:rPr lang="en-US" smtClean="0"/>
              <a:t>8/15/2022</a:t>
            </a:fld>
            <a:endParaRPr lang="en-US"/>
          </a:p>
        </p:txBody>
      </p:sp>
      <p:sp>
        <p:nvSpPr>
          <p:cNvPr id="8" name="Footer Placeholder 3">
            <a:extLst>
              <a:ext uri="{FF2B5EF4-FFF2-40B4-BE49-F238E27FC236}">
                <a16:creationId xmlns:a16="http://schemas.microsoft.com/office/drawing/2014/main" id="{6CB73F76-72E4-4D76-95FF-D988BD8E201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4">
            <a:extLst>
              <a:ext uri="{FF2B5EF4-FFF2-40B4-BE49-F238E27FC236}">
                <a16:creationId xmlns:a16="http://schemas.microsoft.com/office/drawing/2014/main" id="{421C83B7-5AD5-44A4-9EE2-900EEAD4CC3B}"/>
              </a:ext>
            </a:extLst>
          </p:cNvPr>
          <p:cNvSpPr>
            <a:spLocks noGrp="1"/>
          </p:cNvSpPr>
          <p:nvPr>
            <p:ph type="sldNum" sz="quarter" idx="12"/>
          </p:nvPr>
        </p:nvSpPr>
        <p:spPr/>
        <p:txBody>
          <a:bodyPr/>
          <a:lstStyle>
            <a:lvl1pPr>
              <a:defRPr/>
            </a:lvl1pPr>
          </a:lstStyle>
          <a:p>
            <a:fld id="{EE77A949-7DBB-492F-A02E-4D0FB2FDAAB3}" type="slidenum">
              <a:rPr lang="en-US" altLang="en-US"/>
              <a:pPr/>
              <a:t>‹#›</a:t>
            </a:fld>
            <a:endParaRPr lang="en-US" altLang="en-US"/>
          </a:p>
        </p:txBody>
      </p:sp>
    </p:spTree>
    <p:extLst>
      <p:ext uri="{BB962C8B-B14F-4D97-AF65-F5344CB8AC3E}">
        <p14:creationId xmlns:p14="http://schemas.microsoft.com/office/powerpoint/2010/main" val="2438162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9CB1EE9-229E-4B93-94FE-D840734937F2}"/>
              </a:ext>
            </a:extLst>
          </p:cNvPr>
          <p:cNvSpPr>
            <a:spLocks noGrp="1"/>
          </p:cNvSpPr>
          <p:nvPr>
            <p:ph type="dt" sz="half" idx="10"/>
          </p:nvPr>
        </p:nvSpPr>
        <p:spPr/>
        <p:txBody>
          <a:bodyPr/>
          <a:lstStyle>
            <a:lvl1pPr>
              <a:defRPr/>
            </a:lvl1pPr>
          </a:lstStyle>
          <a:p>
            <a:pPr>
              <a:defRPr/>
            </a:pPr>
            <a:fld id="{566D37ED-2E3C-48CC-86D1-95DB07055408}" type="datetime1">
              <a:rPr lang="en-US" smtClean="0"/>
              <a:t>8/15/2022</a:t>
            </a:fld>
            <a:endParaRPr lang="en-US"/>
          </a:p>
        </p:txBody>
      </p:sp>
      <p:sp>
        <p:nvSpPr>
          <p:cNvPr id="3" name="Footer Placeholder 4">
            <a:extLst>
              <a:ext uri="{FF2B5EF4-FFF2-40B4-BE49-F238E27FC236}">
                <a16:creationId xmlns:a16="http://schemas.microsoft.com/office/drawing/2014/main" id="{AF356D0C-E738-42C3-A4C5-597F6632444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3F752AA-DB2D-47FF-B32A-14B6A61FA981}"/>
              </a:ext>
            </a:extLst>
          </p:cNvPr>
          <p:cNvSpPr>
            <a:spLocks noGrp="1"/>
          </p:cNvSpPr>
          <p:nvPr>
            <p:ph type="sldNum" sz="quarter" idx="12"/>
          </p:nvPr>
        </p:nvSpPr>
        <p:spPr/>
        <p:txBody>
          <a:bodyPr/>
          <a:lstStyle>
            <a:lvl1pPr>
              <a:defRPr/>
            </a:lvl1pPr>
          </a:lstStyle>
          <a:p>
            <a:fld id="{649A1ED5-0979-4AAA-A17F-96F3BE96AEE6}" type="slidenum">
              <a:rPr lang="en-US" altLang="en-US"/>
              <a:pPr/>
              <a:t>‹#›</a:t>
            </a:fld>
            <a:endParaRPr lang="en-US" altLang="en-US"/>
          </a:p>
        </p:txBody>
      </p:sp>
    </p:spTree>
    <p:extLst>
      <p:ext uri="{BB962C8B-B14F-4D97-AF65-F5344CB8AC3E}">
        <p14:creationId xmlns:p14="http://schemas.microsoft.com/office/powerpoint/2010/main" val="315126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2774" y="1678198"/>
            <a:ext cx="4563311"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922669" y="559401"/>
            <a:ext cx="5488889" cy="5566765"/>
          </a:xfrm>
        </p:spPr>
        <p:txBody>
          <a:bodyPr anchor="ctr"/>
          <a:lstStyle>
            <a:lvl1pPr>
              <a:defRPr sz="2400"/>
            </a:lvl1pPr>
            <a:lvl2pPr>
              <a:defRPr sz="2201"/>
            </a:lvl2pPr>
            <a:lvl3pPr>
              <a:defRPr sz="2000"/>
            </a:lvl3pPr>
            <a:lvl4pPr>
              <a:defRPr sz="1801"/>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12773" y="3603815"/>
            <a:ext cx="4548967" cy="2517289"/>
          </a:xfrm>
        </p:spPr>
        <p:txBody>
          <a:bodyPr>
            <a:normAutofit/>
          </a:bodyPr>
          <a:lstStyle>
            <a:lvl1pPr marL="0" indent="0">
              <a:buNone/>
              <a:defRPr sz="1600"/>
            </a:lvl1pPr>
            <a:lvl2pPr marL="457211" indent="0">
              <a:buNone/>
              <a:defRPr sz="1200"/>
            </a:lvl2pPr>
            <a:lvl3pPr marL="914423" indent="0">
              <a:buNone/>
              <a:defRPr sz="1001"/>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B338CAB-5FBC-4EC8-933C-C902F7A5FB4A}"/>
              </a:ext>
            </a:extLst>
          </p:cNvPr>
          <p:cNvSpPr>
            <a:spLocks noGrp="1"/>
          </p:cNvSpPr>
          <p:nvPr>
            <p:ph type="dt" sz="half" idx="10"/>
          </p:nvPr>
        </p:nvSpPr>
        <p:spPr/>
        <p:txBody>
          <a:bodyPr/>
          <a:lstStyle>
            <a:lvl1pPr>
              <a:defRPr/>
            </a:lvl1pPr>
          </a:lstStyle>
          <a:p>
            <a:pPr>
              <a:defRPr/>
            </a:pPr>
            <a:fld id="{A2DBB32B-9061-4F9A-8CEB-34B40569DF07}" type="datetime1">
              <a:rPr lang="en-US" smtClean="0"/>
              <a:t>8/15/2022</a:t>
            </a:fld>
            <a:endParaRPr lang="en-US"/>
          </a:p>
        </p:txBody>
      </p:sp>
      <p:sp>
        <p:nvSpPr>
          <p:cNvPr id="6" name="Footer Placeholder 4">
            <a:extLst>
              <a:ext uri="{FF2B5EF4-FFF2-40B4-BE49-F238E27FC236}">
                <a16:creationId xmlns:a16="http://schemas.microsoft.com/office/drawing/2014/main" id="{7C698C5E-0545-46B7-A1E2-7B7305AB6FA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7D47F77-7174-4871-AAC4-0A9DD1F18C2E}"/>
              </a:ext>
            </a:extLst>
          </p:cNvPr>
          <p:cNvSpPr>
            <a:spLocks noGrp="1"/>
          </p:cNvSpPr>
          <p:nvPr>
            <p:ph type="sldNum" sz="quarter" idx="12"/>
          </p:nvPr>
        </p:nvSpPr>
        <p:spPr/>
        <p:txBody>
          <a:bodyPr/>
          <a:lstStyle>
            <a:lvl1pPr>
              <a:defRPr/>
            </a:lvl1pPr>
          </a:lstStyle>
          <a:p>
            <a:fld id="{B0E72FC8-779E-4D6F-A2B7-3D86A4D32FE5}" type="slidenum">
              <a:rPr lang="en-US" altLang="en-US"/>
              <a:pPr/>
              <a:t>‹#›</a:t>
            </a:fld>
            <a:endParaRPr lang="en-US" altLang="en-US"/>
          </a:p>
        </p:txBody>
      </p:sp>
    </p:spTree>
    <p:extLst>
      <p:ext uri="{BB962C8B-B14F-4D97-AF65-F5344CB8AC3E}">
        <p14:creationId xmlns:p14="http://schemas.microsoft.com/office/powerpoint/2010/main" val="2794469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3643" y="4668821"/>
            <a:ext cx="10356028"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911723" y="666965"/>
            <a:ext cx="6362875"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rtlCol="0">
            <a:normAutofit/>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17987" y="5324306"/>
            <a:ext cx="10341685" cy="804862"/>
          </a:xfrm>
        </p:spPr>
        <p:txBody>
          <a:bodyPr>
            <a:normAutofit/>
          </a:bodyPr>
          <a:lstStyle>
            <a:lvl1pPr marL="0" indent="0" algn="ctr">
              <a:buNone/>
              <a:defRPr sz="1600"/>
            </a:lvl1pPr>
            <a:lvl2pPr marL="457211" indent="0">
              <a:buNone/>
              <a:defRPr sz="1200"/>
            </a:lvl2pPr>
            <a:lvl3pPr marL="914423" indent="0">
              <a:buNone/>
              <a:defRPr sz="1001"/>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201E0D2-F085-41B7-B209-155D2DE00F4A}"/>
              </a:ext>
            </a:extLst>
          </p:cNvPr>
          <p:cNvSpPr>
            <a:spLocks noGrp="1"/>
          </p:cNvSpPr>
          <p:nvPr>
            <p:ph type="dt" sz="half" idx="10"/>
          </p:nvPr>
        </p:nvSpPr>
        <p:spPr/>
        <p:txBody>
          <a:bodyPr/>
          <a:lstStyle>
            <a:lvl1pPr>
              <a:defRPr/>
            </a:lvl1pPr>
          </a:lstStyle>
          <a:p>
            <a:pPr>
              <a:defRPr/>
            </a:pPr>
            <a:fld id="{3288CC30-C4BD-45F2-93AA-C80FF5F54B0D}" type="datetime1">
              <a:rPr lang="en-US" smtClean="0"/>
              <a:t>8/15/2022</a:t>
            </a:fld>
            <a:endParaRPr lang="en-US"/>
          </a:p>
        </p:txBody>
      </p:sp>
      <p:sp>
        <p:nvSpPr>
          <p:cNvPr id="6" name="Footer Placeholder 4">
            <a:extLst>
              <a:ext uri="{FF2B5EF4-FFF2-40B4-BE49-F238E27FC236}">
                <a16:creationId xmlns:a16="http://schemas.microsoft.com/office/drawing/2014/main" id="{14C76645-E1FA-42E9-9898-2E633EBF944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75AEDE6-BD1C-421C-8FFE-4CDED1141501}"/>
              </a:ext>
            </a:extLst>
          </p:cNvPr>
          <p:cNvSpPr>
            <a:spLocks noGrp="1"/>
          </p:cNvSpPr>
          <p:nvPr>
            <p:ph type="sldNum" sz="quarter" idx="12"/>
          </p:nvPr>
        </p:nvSpPr>
        <p:spPr/>
        <p:txBody>
          <a:bodyPr/>
          <a:lstStyle>
            <a:lvl1pPr>
              <a:defRPr/>
            </a:lvl1pPr>
          </a:lstStyle>
          <a:p>
            <a:fld id="{4EC4F42E-BA14-418A-993D-676EF5307F60}" type="slidenum">
              <a:rPr lang="en-US" altLang="en-US"/>
              <a:pPr/>
              <a:t>‹#›</a:t>
            </a:fld>
            <a:endParaRPr lang="en-US" altLang="en-US"/>
          </a:p>
        </p:txBody>
      </p:sp>
    </p:spTree>
    <p:extLst>
      <p:ext uri="{BB962C8B-B14F-4D97-AF65-F5344CB8AC3E}">
        <p14:creationId xmlns:p14="http://schemas.microsoft.com/office/powerpoint/2010/main" val="3215104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69162B-DAD2-450E-BE53-6131C253899D}"/>
              </a:ext>
            </a:extLst>
          </p:cNvPr>
          <p:cNvSpPr/>
          <p:nvPr/>
        </p:nvSpPr>
        <p:spPr>
          <a:xfrm>
            <a:off x="0" y="0"/>
            <a:ext cx="12192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1"/>
          </a:p>
        </p:txBody>
      </p:sp>
      <p:sp>
        <p:nvSpPr>
          <p:cNvPr id="1029" name="Title Placeholder 1">
            <a:extLst>
              <a:ext uri="{FF2B5EF4-FFF2-40B4-BE49-F238E27FC236}">
                <a16:creationId xmlns:a16="http://schemas.microsoft.com/office/drawing/2014/main" id="{7F27E846-65BF-46EB-B7C8-1EB68082B80A}"/>
              </a:ext>
            </a:extLst>
          </p:cNvPr>
          <p:cNvSpPr>
            <a:spLocks noGrp="1"/>
          </p:cNvSpPr>
          <p:nvPr>
            <p:ph type="title"/>
          </p:nvPr>
        </p:nvSpPr>
        <p:spPr bwMode="auto">
          <a:xfrm>
            <a:off x="918634" y="569913"/>
            <a:ext cx="10342033"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Text Placeholder 2">
            <a:extLst>
              <a:ext uri="{FF2B5EF4-FFF2-40B4-BE49-F238E27FC236}">
                <a16:creationId xmlns:a16="http://schemas.microsoft.com/office/drawing/2014/main" id="{107C1F7B-8D29-4568-98DB-5736A4A21027}"/>
              </a:ext>
            </a:extLst>
          </p:cNvPr>
          <p:cNvSpPr>
            <a:spLocks noGrp="1"/>
          </p:cNvSpPr>
          <p:nvPr>
            <p:ph type="body" idx="1"/>
          </p:nvPr>
        </p:nvSpPr>
        <p:spPr bwMode="auto">
          <a:xfrm>
            <a:off x="931335" y="2247901"/>
            <a:ext cx="10329333"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AD6FE05-1E90-4DDB-BAB4-73483C0EC04F}"/>
              </a:ext>
            </a:extLst>
          </p:cNvPr>
          <p:cNvSpPr>
            <a:spLocks noGrp="1"/>
          </p:cNvSpPr>
          <p:nvPr>
            <p:ph type="dt" sz="half" idx="2"/>
          </p:nvPr>
        </p:nvSpPr>
        <p:spPr>
          <a:xfrm>
            <a:off x="480484" y="616109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2"/>
                </a:solidFill>
                <a:latin typeface="+mn-lt"/>
                <a:cs typeface="+mn-cs"/>
              </a:defRPr>
            </a:lvl1pPr>
          </a:lstStyle>
          <a:p>
            <a:pPr>
              <a:defRPr/>
            </a:pPr>
            <a:fld id="{E843670E-71E2-4042-BF2E-90D54727247E}" type="datetime1">
              <a:rPr lang="en-US" smtClean="0"/>
              <a:t>8/15/2022</a:t>
            </a:fld>
            <a:endParaRPr lang="en-US"/>
          </a:p>
        </p:txBody>
      </p:sp>
      <p:sp>
        <p:nvSpPr>
          <p:cNvPr id="5" name="Footer Placeholder 4">
            <a:extLst>
              <a:ext uri="{FF2B5EF4-FFF2-40B4-BE49-F238E27FC236}">
                <a16:creationId xmlns:a16="http://schemas.microsoft.com/office/drawing/2014/main" id="{0DB869CD-DD01-4A4F-B009-8E12F7BECD12}"/>
              </a:ext>
            </a:extLst>
          </p:cNvPr>
          <p:cNvSpPr>
            <a:spLocks noGrp="1"/>
          </p:cNvSpPr>
          <p:nvPr>
            <p:ph type="ftr" sz="quarter" idx="3"/>
          </p:nvPr>
        </p:nvSpPr>
        <p:spPr>
          <a:xfrm>
            <a:off x="4165600" y="616109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B31BDF78-89AD-4774-A06B-DCD8E556F4BB}"/>
              </a:ext>
            </a:extLst>
          </p:cNvPr>
          <p:cNvSpPr>
            <a:spLocks noGrp="1"/>
          </p:cNvSpPr>
          <p:nvPr>
            <p:ph type="sldNum" sz="quarter" idx="4"/>
          </p:nvPr>
        </p:nvSpPr>
        <p:spPr>
          <a:xfrm>
            <a:off x="8851900" y="616109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latin typeface="Book Antiqua" panose="02040602050305030304" pitchFamily="18" charset="0"/>
              </a:defRPr>
            </a:lvl1pPr>
          </a:lstStyle>
          <a:p>
            <a:fld id="{DDE16619-0022-4A4C-868C-9533167F402C}" type="slidenum">
              <a:rPr lang="en-US" altLang="en-US"/>
              <a:pPr/>
              <a:t>‹#›</a:t>
            </a:fld>
            <a:endParaRPr lang="en-US" altLang="en-US"/>
          </a:p>
        </p:txBody>
      </p:sp>
    </p:spTree>
    <p:extLst>
      <p:ext uri="{BB962C8B-B14F-4D97-AF65-F5344CB8AC3E}">
        <p14:creationId xmlns:p14="http://schemas.microsoft.com/office/powerpoint/2010/main" val="171543814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sldNum="0" hdr="0" ftr="0" dt="0"/>
  <p:txStyles>
    <p:titleStyle>
      <a:lvl1pPr algn="ctr" rtl="0" fontAlgn="base">
        <a:spcBef>
          <a:spcPct val="0"/>
        </a:spcBef>
        <a:spcAft>
          <a:spcPct val="0"/>
        </a:spcAft>
        <a:defRPr sz="5401" kern="1200">
          <a:solidFill>
            <a:schemeClr val="tx2"/>
          </a:solidFill>
          <a:latin typeface="+mj-lt"/>
          <a:ea typeface="+mj-ea"/>
          <a:cs typeface="+mj-cs"/>
        </a:defRPr>
      </a:lvl1pPr>
      <a:lvl2pPr algn="ctr" rtl="0" fontAlgn="base">
        <a:spcBef>
          <a:spcPct val="0"/>
        </a:spcBef>
        <a:spcAft>
          <a:spcPct val="0"/>
        </a:spcAft>
        <a:defRPr sz="5401">
          <a:solidFill>
            <a:schemeClr val="tx2"/>
          </a:solidFill>
          <a:latin typeface="Book Antiqua" panose="02040602050305030304" pitchFamily="18" charset="0"/>
        </a:defRPr>
      </a:lvl2pPr>
      <a:lvl3pPr algn="ctr" rtl="0" fontAlgn="base">
        <a:spcBef>
          <a:spcPct val="0"/>
        </a:spcBef>
        <a:spcAft>
          <a:spcPct val="0"/>
        </a:spcAft>
        <a:defRPr sz="5401">
          <a:solidFill>
            <a:schemeClr val="tx2"/>
          </a:solidFill>
          <a:latin typeface="Book Antiqua" panose="02040602050305030304" pitchFamily="18" charset="0"/>
        </a:defRPr>
      </a:lvl3pPr>
      <a:lvl4pPr algn="ctr" rtl="0" fontAlgn="base">
        <a:spcBef>
          <a:spcPct val="0"/>
        </a:spcBef>
        <a:spcAft>
          <a:spcPct val="0"/>
        </a:spcAft>
        <a:defRPr sz="5401">
          <a:solidFill>
            <a:schemeClr val="tx2"/>
          </a:solidFill>
          <a:latin typeface="Book Antiqua" panose="02040602050305030304" pitchFamily="18" charset="0"/>
        </a:defRPr>
      </a:lvl4pPr>
      <a:lvl5pPr algn="ctr" rtl="0" fontAlgn="base">
        <a:spcBef>
          <a:spcPct val="0"/>
        </a:spcBef>
        <a:spcAft>
          <a:spcPct val="0"/>
        </a:spcAft>
        <a:defRPr sz="5401">
          <a:solidFill>
            <a:schemeClr val="tx2"/>
          </a:solidFill>
          <a:latin typeface="Book Antiqua" panose="02040602050305030304"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134" indent="-365134" algn="l" rtl="0" fontAlgn="base">
        <a:spcBef>
          <a:spcPct val="20000"/>
        </a:spcBef>
        <a:spcAft>
          <a:spcPct val="0"/>
        </a:spcAft>
        <a:buClr>
          <a:schemeClr val="accent1"/>
        </a:buClr>
        <a:buFont typeface="Wingdings" panose="05000000000000000000" pitchFamily="2" charset="2"/>
        <a:buChar char=""/>
        <a:defRPr sz="2400" kern="1200">
          <a:solidFill>
            <a:srgbClr val="262626"/>
          </a:solidFill>
          <a:latin typeface="+mn-lt"/>
          <a:ea typeface="+mn-ea"/>
          <a:cs typeface="+mn-cs"/>
        </a:defRPr>
      </a:lvl1pPr>
      <a:lvl2pPr marL="776307" indent="-365134" algn="l" rtl="0" fontAlgn="base">
        <a:spcBef>
          <a:spcPct val="20000"/>
        </a:spcBef>
        <a:spcAft>
          <a:spcPct val="0"/>
        </a:spcAft>
        <a:buClr>
          <a:schemeClr val="accent1"/>
        </a:buClr>
        <a:buFont typeface="Wingdings" panose="05000000000000000000" pitchFamily="2" charset="2"/>
        <a:buChar char=""/>
        <a:defRPr sz="2201" kern="1200">
          <a:solidFill>
            <a:srgbClr val="262626"/>
          </a:solidFill>
          <a:latin typeface="+mn-lt"/>
          <a:ea typeface="+mn-ea"/>
          <a:cs typeface="+mn-cs"/>
        </a:defRPr>
      </a:lvl2pPr>
      <a:lvl3pPr marL="1143029" indent="-365134" algn="l" rtl="0" fontAlgn="base">
        <a:spcBef>
          <a:spcPct val="20000"/>
        </a:spcBef>
        <a:spcAft>
          <a:spcPct val="0"/>
        </a:spcAft>
        <a:buClr>
          <a:schemeClr val="accent1"/>
        </a:buClr>
        <a:buFont typeface="Wingdings" panose="05000000000000000000" pitchFamily="2" charset="2"/>
        <a:buChar char=""/>
        <a:defRPr sz="2000" kern="1200">
          <a:solidFill>
            <a:srgbClr val="262626"/>
          </a:solidFill>
          <a:latin typeface="+mn-lt"/>
          <a:ea typeface="+mn-ea"/>
          <a:cs typeface="+mn-cs"/>
        </a:defRPr>
      </a:lvl3pPr>
      <a:lvl4pPr marL="1508163" indent="-319096" algn="l" rtl="0" fontAlgn="base">
        <a:spcBef>
          <a:spcPct val="20000"/>
        </a:spcBef>
        <a:spcAft>
          <a:spcPct val="0"/>
        </a:spcAft>
        <a:buClr>
          <a:schemeClr val="accent1"/>
        </a:buClr>
        <a:buFont typeface="Wingdings" panose="05000000000000000000" pitchFamily="2" charset="2"/>
        <a:buChar char=""/>
        <a:defRPr kern="1200">
          <a:solidFill>
            <a:srgbClr val="262626"/>
          </a:solidFill>
          <a:latin typeface="+mn-lt"/>
          <a:ea typeface="+mn-ea"/>
          <a:cs typeface="+mn-cs"/>
        </a:defRPr>
      </a:lvl4pPr>
      <a:lvl5pPr marL="1828846" indent="-319096" algn="l" rtl="0" fontAlgn="base">
        <a:spcBef>
          <a:spcPct val="20000"/>
        </a:spcBef>
        <a:spcAft>
          <a:spcPct val="0"/>
        </a:spcAft>
        <a:buClr>
          <a:schemeClr val="accent1"/>
        </a:buClr>
        <a:buFont typeface="Wingdings" panose="05000000000000000000" pitchFamily="2" charset="2"/>
        <a:buChar char=""/>
        <a:defRPr sz="1600" kern="1200">
          <a:solidFill>
            <a:srgbClr val="262626"/>
          </a:solidFill>
          <a:latin typeface="+mn-lt"/>
          <a:ea typeface="+mn-ea"/>
          <a:cs typeface="+mn-cs"/>
        </a:defRPr>
      </a:lvl5pPr>
      <a:lvl6pPr marL="2148894" indent="-274327" algn="l" defTabSz="914423" rtl="0" eaLnBrk="1" latinLnBrk="0" hangingPunct="1">
        <a:spcBef>
          <a:spcPts val="400"/>
        </a:spcBef>
        <a:buClr>
          <a:schemeClr val="accent1"/>
        </a:buClr>
        <a:buFont typeface="Wingdings" pitchFamily="2" charset="2"/>
        <a:buChar char=""/>
        <a:defRPr sz="1401" kern="1200">
          <a:solidFill>
            <a:schemeClr val="tx1"/>
          </a:solidFill>
          <a:latin typeface="+mn-lt"/>
          <a:ea typeface="+mn-ea"/>
          <a:cs typeface="+mn-cs"/>
        </a:defRPr>
      </a:lvl6pPr>
      <a:lvl7pPr marL="2468942" indent="-274327" algn="l" defTabSz="914423" rtl="0" eaLnBrk="1" latinLnBrk="0" hangingPunct="1">
        <a:spcBef>
          <a:spcPts val="400"/>
        </a:spcBef>
        <a:buClr>
          <a:schemeClr val="accent1"/>
        </a:buClr>
        <a:buFont typeface="Wingdings" pitchFamily="2" charset="2"/>
        <a:buChar char=""/>
        <a:defRPr sz="1401" kern="1200">
          <a:solidFill>
            <a:schemeClr val="tx1"/>
          </a:solidFill>
          <a:latin typeface="+mn-lt"/>
          <a:ea typeface="+mn-ea"/>
          <a:cs typeface="+mn-cs"/>
        </a:defRPr>
      </a:lvl7pPr>
      <a:lvl8pPr marL="2788990" indent="-274327" algn="l" defTabSz="914423" rtl="0" eaLnBrk="1" latinLnBrk="0" hangingPunct="1">
        <a:spcBef>
          <a:spcPts val="400"/>
        </a:spcBef>
        <a:buClr>
          <a:schemeClr val="accent1"/>
        </a:buClr>
        <a:buFont typeface="Wingdings" pitchFamily="2" charset="2"/>
        <a:buChar char=""/>
        <a:defRPr sz="1401" kern="1200">
          <a:solidFill>
            <a:schemeClr val="tx1"/>
          </a:solidFill>
          <a:latin typeface="+mn-lt"/>
          <a:ea typeface="+mn-ea"/>
          <a:cs typeface="+mn-cs"/>
        </a:defRPr>
      </a:lvl8pPr>
      <a:lvl9pPr marL="3109038" indent="-274327" algn="l" defTabSz="914423" rtl="0" eaLnBrk="1" latinLnBrk="0" hangingPunct="1">
        <a:spcBef>
          <a:spcPts val="400"/>
        </a:spcBef>
        <a:buClr>
          <a:schemeClr val="accent1"/>
        </a:buClr>
        <a:buFont typeface="Wingdings" pitchFamily="2" charset="2"/>
        <a:buChar char=""/>
        <a:defRPr sz="1401" kern="1200">
          <a:solidFill>
            <a:schemeClr val="tx1"/>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088F562-2F6D-42AF-ACB3-B50A7D0444BE}" type="datetime1">
              <a:rPr lang="en-US" smtClean="0"/>
              <a:t>8/15/2022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16619-0022-4A4C-868C-9533167F402C}" type="slidenum">
              <a:rPr lang="en-US" altLang="en-US" smtClean="0"/>
              <a:pPr/>
              <a:t>‹#›</a:t>
            </a:fld>
            <a:endParaRPr lang="en-US" altLang="en-US"/>
          </a:p>
        </p:txBody>
      </p:sp>
    </p:spTree>
    <p:extLst>
      <p:ext uri="{BB962C8B-B14F-4D97-AF65-F5344CB8AC3E}">
        <p14:creationId xmlns:p14="http://schemas.microsoft.com/office/powerpoint/2010/main" val="215421185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1463" y="816406"/>
            <a:ext cx="12149073" cy="1054735"/>
          </a:xfrm>
          <a:prstGeom prst="rect">
            <a:avLst/>
          </a:prstGeom>
        </p:spPr>
        <p:txBody>
          <a:bodyPr wrap="square" lIns="0" tIns="0" rIns="0" bIns="0">
            <a:spAutoFit/>
          </a:bodyPr>
          <a:lstStyle>
            <a:lvl1pPr>
              <a:defRPr sz="1800" b="0" i="0">
                <a:solidFill>
                  <a:schemeClr val="tx1"/>
                </a:solidFill>
                <a:latin typeface="Arial"/>
                <a:cs typeface="Arial"/>
              </a:defRPr>
            </a:lvl1pPr>
          </a:lstStyle>
          <a:p>
            <a:endParaRPr/>
          </a:p>
        </p:txBody>
      </p:sp>
      <p:sp>
        <p:nvSpPr>
          <p:cNvPr id="3" name="Holder 3"/>
          <p:cNvSpPr>
            <a:spLocks noGrp="1"/>
          </p:cNvSpPr>
          <p:nvPr>
            <p:ph type="body" idx="1"/>
          </p:nvPr>
        </p:nvSpPr>
        <p:spPr>
          <a:xfrm>
            <a:off x="1171193" y="1515237"/>
            <a:ext cx="9849612" cy="4598670"/>
          </a:xfrm>
          <a:prstGeom prst="rect">
            <a:avLst/>
          </a:prstGeom>
        </p:spPr>
        <p:txBody>
          <a:bodyPr wrap="square" lIns="0" tIns="0" rIns="0" bIns="0">
            <a:spAutoFit/>
          </a:bodyPr>
          <a:lstStyle>
            <a:lvl1pPr>
              <a:defRPr sz="20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C3A61883-2B6A-4629-B87B-6543D9D34FB5}" type="datetime1">
              <a:rPr lang="en-US" smtClean="0"/>
              <a:t>8/15/2022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5103812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27.sv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hyperlink" Target="https://gitiho.com/blog/huong-dan-cach-chia-se-de-nhieu-nguoi-cung-lam-viec-tren-mot-file-trong-google-drive.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hyperlink" Target="https://www.thegioididong.com/dtd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3.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25.jpg"/><Relationship Id="rId4" Type="http://schemas.openxmlformats.org/officeDocument/2006/relationships/image" Target="../media/image24.sv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24.sv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29.sv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27.sv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88C992-09AA-4F77-A65A-1340537F6B69}"/>
              </a:ext>
            </a:extLst>
          </p:cNvPr>
          <p:cNvSpPr txBox="1"/>
          <p:nvPr/>
        </p:nvSpPr>
        <p:spPr>
          <a:xfrm>
            <a:off x="2688271" y="5534079"/>
            <a:ext cx="7221849" cy="630942"/>
          </a:xfrm>
          <a:prstGeom prst="rect">
            <a:avLst/>
          </a:prstGeom>
          <a:noFill/>
        </p:spPr>
        <p:txBody>
          <a:bodyPr wrap="none" rtlCol="0">
            <a:spAutoFit/>
          </a:bodyPr>
          <a:lstStyle/>
          <a:p>
            <a:r>
              <a:rPr lang="en-US" sz="3500" b="1" i="1">
                <a:solidFill>
                  <a:srgbClr val="0000D0"/>
                </a:solidFill>
                <a:latin typeface="Times New Roman" panose="02020603050405020304" pitchFamily="18" charset="0"/>
                <a:cs typeface="Times New Roman" panose="02020603050405020304" pitchFamily="18" charset="0"/>
              </a:rPr>
              <a:t>Tân Bình, ngày 15 tháng 8 năm 2022</a:t>
            </a:r>
          </a:p>
        </p:txBody>
      </p:sp>
      <p:sp>
        <p:nvSpPr>
          <p:cNvPr id="8" name="Rectangle 7">
            <a:extLst>
              <a:ext uri="{FF2B5EF4-FFF2-40B4-BE49-F238E27FC236}">
                <a16:creationId xmlns:a16="http://schemas.microsoft.com/office/drawing/2014/main" id="{A6D6C137-75A9-485D-B472-B4C11B9D1C38}"/>
              </a:ext>
            </a:extLst>
          </p:cNvPr>
          <p:cNvSpPr/>
          <p:nvPr/>
        </p:nvSpPr>
        <p:spPr>
          <a:xfrm>
            <a:off x="272160" y="1842723"/>
            <a:ext cx="12054073" cy="2585325"/>
          </a:xfrm>
          <a:prstGeom prst="rect">
            <a:avLst/>
          </a:prstGeom>
          <a:noFill/>
          <a:ln>
            <a:noFill/>
          </a:ln>
        </p:spPr>
        <p:txBody>
          <a:bodyPr wrap="square" lIns="91440" tIns="45721" rIns="91440" bIns="45721">
            <a:spAutoFit/>
          </a:bodyPr>
          <a:lstStyle/>
          <a:p>
            <a:pPr algn="ctr">
              <a:spcBef>
                <a:spcPts val="1800"/>
              </a:spcBef>
            </a:pPr>
            <a:r>
              <a:rPr lang="en-US" sz="5000">
                <a:ln w="0">
                  <a:solidFill>
                    <a:srgbClr val="0000D0"/>
                  </a:solidFill>
                </a:ln>
                <a:solidFill>
                  <a:srgbClr val="FF0000"/>
                </a:solidFill>
                <a:effectLst>
                  <a:outerShdw blurRad="38100" dist="25400" dir="5400000" algn="ctr" rotWithShape="0">
                    <a:srgbClr val="6E747A">
                      <a:alpha val="43000"/>
                    </a:srgbClr>
                  </a:outerShdw>
                  <a:reflection blurRad="6350" stA="60000" endA="900" endPos="58000" dir="5400000" sy="-100000" algn="bl" rotWithShape="0"/>
                </a:effectLst>
                <a:latin typeface=".VnBahamasB" panose="020BE200000000000000" pitchFamily="34" charset="0"/>
              </a:rPr>
              <a:t>CHUY£N §Ò</a:t>
            </a:r>
          </a:p>
          <a:p>
            <a:pPr algn="ctr">
              <a:spcBef>
                <a:spcPts val="1800"/>
              </a:spcBef>
            </a:pPr>
            <a:r>
              <a:rPr lang="en-US" sz="5000">
                <a:ln w="0">
                  <a:solidFill>
                    <a:srgbClr val="FF0000"/>
                  </a:solidFill>
                </a:ln>
                <a:solidFill>
                  <a:srgbClr val="FFFF00"/>
                </a:solidFill>
                <a:effectLst>
                  <a:reflection blurRad="6350" stA="60000" endA="900" endPos="58000" dir="5400000" sy="-100000" algn="bl" rotWithShape="0"/>
                </a:effectLst>
                <a:latin typeface=".VnBahamasB" panose="020BE200000000000000" pitchFamily="34" charset="0"/>
              </a:rPr>
              <a:t> </a:t>
            </a:r>
            <a:r>
              <a:rPr lang="en-US" sz="5500">
                <a:ln w="0">
                  <a:solidFill>
                    <a:srgbClr val="0000D0"/>
                  </a:solidFill>
                </a:ln>
                <a:solidFill>
                  <a:srgbClr val="FF0000"/>
                </a:solidFill>
                <a:effectLst>
                  <a:reflection blurRad="6350" stA="60000" endA="900" endPos="58000" dir="5400000" sy="-100000" algn="bl" rotWithShape="0"/>
                </a:effectLst>
                <a:latin typeface=".VnBahamasB" panose="020BE200000000000000" pitchFamily="34" charset="0"/>
              </a:rPr>
              <a:t>ø</a:t>
            </a:r>
            <a:r>
              <a:rPr lang="en-US" sz="4200">
                <a:ln w="0">
                  <a:solidFill>
                    <a:srgbClr val="0000D0"/>
                  </a:solidFill>
                </a:ln>
                <a:solidFill>
                  <a:srgbClr val="FF0000"/>
                </a:solidFill>
                <a:effectLst>
                  <a:reflection blurRad="6350" stA="60000" endA="900" endPos="58000" dir="5400000" sy="-100000" algn="bl" rotWithShape="0"/>
                </a:effectLst>
                <a:latin typeface=".VnBahamasB" panose="020BE200000000000000" pitchFamily="34" charset="0"/>
              </a:rPr>
              <a:t>ng </a:t>
            </a:r>
            <a:r>
              <a:rPr lang="en-US" sz="4200">
                <a:ln w="0">
                  <a:solidFill>
                    <a:srgbClr val="0000D0"/>
                  </a:solidFill>
                </a:ln>
                <a:solidFill>
                  <a:srgbClr val="FF0000"/>
                </a:solidFill>
                <a:effectLst>
                  <a:outerShdw blurRad="38100" dist="25400" dir="5400000" algn="ctr" rotWithShape="0">
                    <a:srgbClr val="6E747A">
                      <a:alpha val="43000"/>
                    </a:srgbClr>
                  </a:outerShdw>
                  <a:reflection blurRad="6350" stA="60000" endA="900" endPos="58000" dir="5400000" sy="-100000" algn="bl" rotWithShape="0"/>
                </a:effectLst>
                <a:latin typeface=".VnBahamasB" panose="020BE200000000000000" pitchFamily="34" charset="0"/>
              </a:rPr>
              <a:t>dông c«ng nghÖ th«ng tin 4.0</a:t>
            </a:r>
          </a:p>
          <a:p>
            <a:pPr algn="ctr"/>
            <a:r>
              <a:rPr lang="en-US" sz="4200">
                <a:ln w="0">
                  <a:solidFill>
                    <a:srgbClr val="0000D0"/>
                  </a:solidFill>
                </a:ln>
                <a:solidFill>
                  <a:srgbClr val="FF0000"/>
                </a:solidFill>
                <a:effectLst>
                  <a:outerShdw blurRad="38100" dist="25400" dir="5400000" algn="ctr" rotWithShape="0">
                    <a:srgbClr val="6E747A">
                      <a:alpha val="43000"/>
                    </a:srgbClr>
                  </a:outerShdw>
                  <a:reflection blurRad="6350" stA="60000" endA="900" endPos="58000" dir="5400000" sy="-100000" algn="bl" rotWithShape="0"/>
                </a:effectLst>
                <a:latin typeface=".VnBahamasB" panose="020BE200000000000000" pitchFamily="34" charset="0"/>
              </a:rPr>
              <a:t>trong d¹y häc vµ c«ng t¸c kh¸c</a:t>
            </a:r>
          </a:p>
        </p:txBody>
      </p:sp>
      <p:sp>
        <p:nvSpPr>
          <p:cNvPr id="2" name="TextBox 1">
            <a:extLst>
              <a:ext uri="{FF2B5EF4-FFF2-40B4-BE49-F238E27FC236}">
                <a16:creationId xmlns:a16="http://schemas.microsoft.com/office/drawing/2014/main" id="{744AA060-D0D1-4BA6-8D1F-553C1F377BE1}"/>
              </a:ext>
            </a:extLst>
          </p:cNvPr>
          <p:cNvSpPr txBox="1"/>
          <p:nvPr/>
        </p:nvSpPr>
        <p:spPr>
          <a:xfrm>
            <a:off x="3362541" y="108022"/>
            <a:ext cx="5466916" cy="707886"/>
          </a:xfrm>
          <a:prstGeom prst="rect">
            <a:avLst/>
          </a:prstGeom>
          <a:noFill/>
        </p:spPr>
        <p:txBody>
          <a:bodyPr wrap="square" rtlCol="0">
            <a:spAutoFit/>
          </a:bodyPr>
          <a:lstStyle/>
          <a:p>
            <a:pPr algn="ctr"/>
            <a:r>
              <a:rPr lang="en-US" sz="2000" b="1">
                <a:solidFill>
                  <a:srgbClr val="0000D0"/>
                </a:solidFill>
                <a:latin typeface="Times New Roman" panose="02020603050405020304" pitchFamily="18" charset="0"/>
                <a:cs typeface="Times New Roman" panose="02020603050405020304" pitchFamily="18" charset="0"/>
              </a:rPr>
              <a:t>UBND TP HẢI D</a:t>
            </a:r>
            <a:r>
              <a:rPr lang="vi-VN" sz="2000" b="1">
                <a:solidFill>
                  <a:srgbClr val="0000D0"/>
                </a:solidFill>
                <a:latin typeface="Times New Roman" panose="02020603050405020304" pitchFamily="18" charset="0"/>
                <a:cs typeface="Times New Roman" panose="02020603050405020304" pitchFamily="18" charset="0"/>
              </a:rPr>
              <a:t>Ư</a:t>
            </a:r>
            <a:r>
              <a:rPr lang="en-US" sz="2000" b="1">
                <a:solidFill>
                  <a:srgbClr val="0000D0"/>
                </a:solidFill>
                <a:latin typeface="Times New Roman" panose="02020603050405020304" pitchFamily="18" charset="0"/>
                <a:cs typeface="Times New Roman" panose="02020603050405020304" pitchFamily="18" charset="0"/>
              </a:rPr>
              <a:t>ƠNG</a:t>
            </a:r>
          </a:p>
          <a:p>
            <a:pPr algn="ctr"/>
            <a:r>
              <a:rPr lang="vi-VN" sz="2000" b="1">
                <a:solidFill>
                  <a:srgbClr val="0000D0"/>
                </a:solidFill>
                <a:latin typeface="Times New Roman" panose="02020603050405020304" pitchFamily="18" charset="0"/>
                <a:cs typeface="Times New Roman" panose="02020603050405020304" pitchFamily="18" charset="0"/>
              </a:rPr>
              <a:t>T</a:t>
            </a:r>
            <a:r>
              <a:rPr lang="en-US" sz="2000" b="1">
                <a:solidFill>
                  <a:srgbClr val="0000D0"/>
                </a:solidFill>
                <a:latin typeface="Times New Roman" panose="02020603050405020304" pitchFamily="18" charset="0"/>
                <a:cs typeface="Times New Roman" panose="02020603050405020304" pitchFamily="18" charset="0"/>
              </a:rPr>
              <a:t>R</a:t>
            </a:r>
            <a:r>
              <a:rPr lang="vi-VN" sz="2000" b="1">
                <a:solidFill>
                  <a:srgbClr val="0000D0"/>
                </a:solidFill>
                <a:latin typeface="Times New Roman" panose="02020603050405020304" pitchFamily="18" charset="0"/>
                <a:cs typeface="Times New Roman" panose="02020603050405020304" pitchFamily="18" charset="0"/>
              </a:rPr>
              <a:t>Ư</a:t>
            </a:r>
            <a:r>
              <a:rPr lang="en-US" sz="2000" b="1">
                <a:solidFill>
                  <a:srgbClr val="0000D0"/>
                </a:solidFill>
                <a:latin typeface="Times New Roman" panose="02020603050405020304" pitchFamily="18" charset="0"/>
                <a:cs typeface="Times New Roman" panose="02020603050405020304" pitchFamily="18" charset="0"/>
              </a:rPr>
              <a:t>ỜNG TH TÂN BÌNH </a:t>
            </a:r>
          </a:p>
        </p:txBody>
      </p:sp>
    </p:spTree>
    <p:extLst>
      <p:ext uri="{BB962C8B-B14F-4D97-AF65-F5344CB8AC3E}">
        <p14:creationId xmlns:p14="http://schemas.microsoft.com/office/powerpoint/2010/main" val="185828234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wipe(left)">
                                      <p:cBhvr>
                                        <p:cTn id="20" dur="500"/>
                                        <p:tgtEl>
                                          <p:spTgt spid="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8B2D90-C8D5-4569-9F26-DFFD89CB79E0}"/>
              </a:ext>
            </a:extLst>
          </p:cNvPr>
          <p:cNvGrpSpPr/>
          <p:nvPr/>
        </p:nvGrpSpPr>
        <p:grpSpPr>
          <a:xfrm>
            <a:off x="-99094" y="1"/>
            <a:ext cx="12291094" cy="6915217"/>
            <a:chOff x="-99094" y="1"/>
            <a:chExt cx="12291094" cy="6915217"/>
          </a:xfrm>
        </p:grpSpPr>
        <p:sp>
          <p:nvSpPr>
            <p:cNvPr id="28" name="Rectangle 27">
              <a:extLst>
                <a:ext uri="{FF2B5EF4-FFF2-40B4-BE49-F238E27FC236}">
                  <a16:creationId xmlns:a16="http://schemas.microsoft.com/office/drawing/2014/main" id="{BE15E015-E8C0-49F8-BB88-E10943F7237D}"/>
                </a:ext>
              </a:extLst>
            </p:cNvPr>
            <p:cNvSpPr/>
            <p:nvPr/>
          </p:nvSpPr>
          <p:spPr>
            <a:xfrm>
              <a:off x="0" y="1"/>
              <a:ext cx="12192000" cy="885825"/>
            </a:xfrm>
            <a:prstGeom prst="rect">
              <a:avLst/>
            </a:prstGeom>
            <a:solidFill>
              <a:srgbClr val="2E75B6"/>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2500" b="1">
                  <a:solidFill>
                    <a:schemeClr val="bg1"/>
                  </a:solidFill>
                  <a:latin typeface="Times New Roman" panose="02020603050405020304" pitchFamily="18" charset="0"/>
                  <a:cs typeface="Times New Roman" panose="02020603050405020304" pitchFamily="18" charset="0"/>
                </a:rPr>
                <a:t>3. PHẦN MỀM EXCEL</a:t>
              </a:r>
            </a:p>
          </p:txBody>
        </p:sp>
        <p:pic>
          <p:nvPicPr>
            <p:cNvPr id="37" name="Picture 36">
              <a:extLst>
                <a:ext uri="{FF2B5EF4-FFF2-40B4-BE49-F238E27FC236}">
                  <a16:creationId xmlns:a16="http://schemas.microsoft.com/office/drawing/2014/main" id="{08BD01B0-3B37-4DC8-A324-80ADB2ADC4DD}"/>
                </a:ext>
              </a:extLst>
            </p:cNvPr>
            <p:cNvPicPr>
              <a:picLocks noChangeAspect="1"/>
            </p:cNvPicPr>
            <p:nvPr/>
          </p:nvPicPr>
          <p:blipFill>
            <a:blip r:embed="rId2"/>
            <a:stretch>
              <a:fillRect/>
            </a:stretch>
          </p:blipFill>
          <p:spPr>
            <a:xfrm>
              <a:off x="0" y="5996735"/>
              <a:ext cx="2457450" cy="885825"/>
            </a:xfrm>
            <a:prstGeom prst="rect">
              <a:avLst/>
            </a:prstGeom>
          </p:spPr>
        </p:pic>
        <p:sp>
          <p:nvSpPr>
            <p:cNvPr id="38" name="TextBox 37">
              <a:extLst>
                <a:ext uri="{FF2B5EF4-FFF2-40B4-BE49-F238E27FC236}">
                  <a16:creationId xmlns:a16="http://schemas.microsoft.com/office/drawing/2014/main" id="{B809A762-68D4-4840-A63A-51C34A156FD1}"/>
                </a:ext>
              </a:extLst>
            </p:cNvPr>
            <p:cNvSpPr txBox="1"/>
            <p:nvPr/>
          </p:nvSpPr>
          <p:spPr>
            <a:xfrm>
              <a:off x="-99094" y="6545886"/>
              <a:ext cx="1544012" cy="369332"/>
            </a:xfrm>
            <a:prstGeom prst="rect">
              <a:avLst/>
            </a:prstGeom>
            <a:noFill/>
          </p:spPr>
          <p:txBody>
            <a:bodyPr wrap="none" rtlCol="0">
              <a:spAutoFit/>
            </a:bodyPr>
            <a:lstStyle/>
            <a:p>
              <a:r>
                <a:rPr lang="en-US" b="1">
                  <a:solidFill>
                    <a:srgbClr val="FF0000"/>
                  </a:solidFill>
                  <a:latin typeface="Arial" panose="020B0604020202020204" pitchFamily="34" charset="0"/>
                  <a:cs typeface="Arial" panose="020B0604020202020204" pitchFamily="34" charset="0"/>
                </a:rPr>
                <a:t>TH Tân Bình</a:t>
              </a:r>
            </a:p>
          </p:txBody>
        </p:sp>
      </p:grpSp>
      <p:sp>
        <p:nvSpPr>
          <p:cNvPr id="27" name="object 5">
            <a:extLst>
              <a:ext uri="{FF2B5EF4-FFF2-40B4-BE49-F238E27FC236}">
                <a16:creationId xmlns:a16="http://schemas.microsoft.com/office/drawing/2014/main" id="{4CA30860-40D3-4163-9F43-B317917FB570}"/>
              </a:ext>
            </a:extLst>
          </p:cNvPr>
          <p:cNvSpPr/>
          <p:nvPr/>
        </p:nvSpPr>
        <p:spPr>
          <a:xfrm>
            <a:off x="1064897" y="1488895"/>
            <a:ext cx="684821" cy="684821"/>
          </a:xfrm>
          <a:custGeom>
            <a:avLst/>
            <a:gdLst/>
            <a:ahLst/>
            <a:cxnLst/>
            <a:rect l="l" t="t" r="r" b="b"/>
            <a:pathLst>
              <a:path w="551815" h="551814">
                <a:moveTo>
                  <a:pt x="275843" y="0"/>
                </a:moveTo>
                <a:lnTo>
                  <a:pt x="226246" y="4442"/>
                </a:lnTo>
                <a:lnTo>
                  <a:pt x="179570" y="17251"/>
                </a:lnTo>
                <a:lnTo>
                  <a:pt x="136595" y="37648"/>
                </a:lnTo>
                <a:lnTo>
                  <a:pt x="98098" y="64856"/>
                </a:lnTo>
                <a:lnTo>
                  <a:pt x="64856" y="98098"/>
                </a:lnTo>
                <a:lnTo>
                  <a:pt x="37648" y="136595"/>
                </a:lnTo>
                <a:lnTo>
                  <a:pt x="17251" y="179570"/>
                </a:lnTo>
                <a:lnTo>
                  <a:pt x="4442" y="226246"/>
                </a:lnTo>
                <a:lnTo>
                  <a:pt x="0" y="275843"/>
                </a:lnTo>
                <a:lnTo>
                  <a:pt x="4442" y="325441"/>
                </a:lnTo>
                <a:lnTo>
                  <a:pt x="17251" y="372117"/>
                </a:lnTo>
                <a:lnTo>
                  <a:pt x="37648" y="415092"/>
                </a:lnTo>
                <a:lnTo>
                  <a:pt x="64856" y="453589"/>
                </a:lnTo>
                <a:lnTo>
                  <a:pt x="98098" y="486831"/>
                </a:lnTo>
                <a:lnTo>
                  <a:pt x="136595" y="514039"/>
                </a:lnTo>
                <a:lnTo>
                  <a:pt x="179570" y="534436"/>
                </a:lnTo>
                <a:lnTo>
                  <a:pt x="226246" y="547245"/>
                </a:lnTo>
                <a:lnTo>
                  <a:pt x="275843" y="551688"/>
                </a:lnTo>
                <a:lnTo>
                  <a:pt x="325441" y="547245"/>
                </a:lnTo>
                <a:lnTo>
                  <a:pt x="372117" y="534436"/>
                </a:lnTo>
                <a:lnTo>
                  <a:pt x="415092" y="514039"/>
                </a:lnTo>
                <a:lnTo>
                  <a:pt x="453589" y="486831"/>
                </a:lnTo>
                <a:lnTo>
                  <a:pt x="486831" y="453589"/>
                </a:lnTo>
                <a:lnTo>
                  <a:pt x="514039" y="415092"/>
                </a:lnTo>
                <a:lnTo>
                  <a:pt x="534436" y="372117"/>
                </a:lnTo>
                <a:lnTo>
                  <a:pt x="547245" y="325441"/>
                </a:lnTo>
                <a:lnTo>
                  <a:pt x="551687" y="275843"/>
                </a:lnTo>
                <a:lnTo>
                  <a:pt x="547245" y="226246"/>
                </a:lnTo>
                <a:lnTo>
                  <a:pt x="534436" y="179570"/>
                </a:lnTo>
                <a:lnTo>
                  <a:pt x="514039" y="136595"/>
                </a:lnTo>
                <a:lnTo>
                  <a:pt x="486831" y="98098"/>
                </a:lnTo>
                <a:lnTo>
                  <a:pt x="453589" y="64856"/>
                </a:lnTo>
                <a:lnTo>
                  <a:pt x="415092" y="37648"/>
                </a:lnTo>
                <a:lnTo>
                  <a:pt x="372117" y="17251"/>
                </a:lnTo>
                <a:lnTo>
                  <a:pt x="325441" y="4442"/>
                </a:lnTo>
                <a:lnTo>
                  <a:pt x="275843" y="0"/>
                </a:lnTo>
                <a:close/>
              </a:path>
            </a:pathLst>
          </a:custGeom>
          <a:solidFill>
            <a:srgbClr val="92D050"/>
          </a:solidFill>
        </p:spPr>
        <p:txBody>
          <a:bodyPr wrap="square" lIns="0" tIns="0" rIns="0" bIns="0"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ysClr val="windowText" lastClr="000000"/>
              </a:solidFill>
              <a:effectLst/>
              <a:uLnTx/>
              <a:uFillTx/>
            </a:endParaRPr>
          </a:p>
          <a:p>
            <a:pPr algn="ctr" defTabSz="914400">
              <a:defRPr/>
            </a:pPr>
            <a:r>
              <a:rPr lang="en-US" sz="2500" b="1" kern="0">
                <a:solidFill>
                  <a:srgbClr val="FF0000"/>
                </a:solidFill>
                <a:latin typeface="Arial" panose="020B0604020202020204" pitchFamily="34" charset="0"/>
                <a:cs typeface="Arial" panose="020B0604020202020204" pitchFamily="34" charset="0"/>
              </a:rPr>
              <a:t>3</a:t>
            </a:r>
            <a:endParaRPr lang="vi-VN"/>
          </a:p>
          <a:p>
            <a:pPr marL="0" marR="0" lvl="0" indent="0" algn="ctr" defTabSz="914400" eaLnBrk="1" fontAlgn="auto" latinLnBrk="0" hangingPunct="1">
              <a:lnSpc>
                <a:spcPct val="100000"/>
              </a:lnSpc>
              <a:spcBef>
                <a:spcPts val="0"/>
              </a:spcBef>
              <a:spcAft>
                <a:spcPts val="0"/>
              </a:spcAft>
              <a:buClrTx/>
              <a:buSzTx/>
              <a:buFontTx/>
              <a:buNone/>
              <a:tabLst/>
              <a:defRPr/>
            </a:pPr>
            <a:endParaRPr kumimoji="0" sz="25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0F4FD5C-42F8-4862-B006-39B04A3BB1D8}"/>
              </a:ext>
            </a:extLst>
          </p:cNvPr>
          <p:cNvSpPr/>
          <p:nvPr/>
        </p:nvSpPr>
        <p:spPr>
          <a:xfrm>
            <a:off x="1228725" y="1969541"/>
            <a:ext cx="10088107" cy="430887"/>
          </a:xfrm>
          <a:prstGeom prst="rect">
            <a:avLst/>
          </a:prstGeom>
        </p:spPr>
        <p:txBody>
          <a:bodyPr wrap="square">
            <a:spAutoFit/>
          </a:bodyPr>
          <a:lstStyle/>
          <a:p>
            <a:pPr algn="just"/>
            <a:r>
              <a:rPr lang="en-US" sz="2200">
                <a:latin typeface="arial" panose="020B0604020202020204" pitchFamily="34" charset="0"/>
              </a:rPr>
              <a:t>	</a:t>
            </a:r>
            <a:endParaRPr lang="en-US" sz="2200"/>
          </a:p>
        </p:txBody>
      </p:sp>
      <p:sp>
        <p:nvSpPr>
          <p:cNvPr id="23" name="Rectangle 22">
            <a:extLst>
              <a:ext uri="{FF2B5EF4-FFF2-40B4-BE49-F238E27FC236}">
                <a16:creationId xmlns:a16="http://schemas.microsoft.com/office/drawing/2014/main" id="{908EC256-97EB-4E7A-87E1-96508717B5D8}"/>
              </a:ext>
            </a:extLst>
          </p:cNvPr>
          <p:cNvSpPr/>
          <p:nvPr/>
        </p:nvSpPr>
        <p:spPr>
          <a:xfrm>
            <a:off x="1749718" y="1574893"/>
            <a:ext cx="10442282" cy="477054"/>
          </a:xfrm>
          <a:prstGeom prst="rect">
            <a:avLst/>
          </a:prstGeom>
        </p:spPr>
        <p:txBody>
          <a:bodyPr wrap="square">
            <a:spAutoFit/>
          </a:bodyPr>
          <a:lstStyle/>
          <a:p>
            <a:r>
              <a:rPr lang="en-US" sz="2500" b="1" i="0">
                <a:solidFill>
                  <a:srgbClr val="0000D0"/>
                </a:solidFill>
                <a:effectLst/>
                <a:latin typeface="Arial" panose="020B0604020202020204" pitchFamily="34" charset="0"/>
                <a:cs typeface="Arial" panose="020B0604020202020204" pitchFamily="34" charset="0"/>
              </a:rPr>
              <a:t>L</a:t>
            </a:r>
            <a:r>
              <a:rPr lang="vi-VN" sz="2500" b="1" i="0">
                <a:solidFill>
                  <a:srgbClr val="0000D0"/>
                </a:solidFill>
                <a:effectLst/>
                <a:latin typeface="Arial" panose="020B0604020202020204" pitchFamily="34" charset="0"/>
                <a:cs typeface="Arial" panose="020B0604020202020204" pitchFamily="34" charset="0"/>
              </a:rPr>
              <a:t>ư</a:t>
            </a:r>
            <a:r>
              <a:rPr lang="en-US" sz="2500" b="1" i="0">
                <a:solidFill>
                  <a:srgbClr val="0000D0"/>
                </a:solidFill>
                <a:effectLst/>
                <a:latin typeface="Arial" panose="020B0604020202020204" pitchFamily="34" charset="0"/>
                <a:cs typeface="Arial" panose="020B0604020202020204" pitchFamily="34" charset="0"/>
              </a:rPr>
              <a:t>u tr</a:t>
            </a:r>
            <a:r>
              <a:rPr lang="en-US" sz="2500" b="1">
                <a:solidFill>
                  <a:srgbClr val="0000D0"/>
                </a:solidFill>
                <a:latin typeface="Arial" panose="020B0604020202020204" pitchFamily="34" charset="0"/>
                <a:cs typeface="Arial" panose="020B0604020202020204" pitchFamily="34" charset="0"/>
              </a:rPr>
              <a:t>ữ tệp Excel</a:t>
            </a:r>
            <a:endParaRPr lang="en-US" sz="2500" b="0" i="0">
              <a:solidFill>
                <a:srgbClr val="0000D0"/>
              </a:solidFill>
              <a:effectLst/>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2DD0A6A5-6D13-4091-956C-2BBB7D7EA8DB}"/>
              </a:ext>
            </a:extLst>
          </p:cNvPr>
          <p:cNvSpPr/>
          <p:nvPr/>
        </p:nvSpPr>
        <p:spPr>
          <a:xfrm>
            <a:off x="1749718" y="2214814"/>
            <a:ext cx="10442282" cy="2060885"/>
          </a:xfrm>
          <a:prstGeom prst="rect">
            <a:avLst/>
          </a:prstGeom>
        </p:spPr>
        <p:txBody>
          <a:bodyPr wrap="square">
            <a:spAutoFit/>
          </a:bodyPr>
          <a:lstStyle/>
          <a:p>
            <a:pPr>
              <a:lnSpc>
                <a:spcPct val="150000"/>
              </a:lnSpc>
            </a:pPr>
            <a:r>
              <a:rPr lang="en-US" sz="2200" b="1">
                <a:latin typeface="Arial" panose="020B0604020202020204" pitchFamily="34" charset="0"/>
                <a:cs typeface="Arial" panose="020B0604020202020204" pitchFamily="34" charset="0"/>
              </a:rPr>
              <a:t>+ Lưu tệp Excel vào th</a:t>
            </a:r>
            <a:r>
              <a:rPr lang="vi-VN" sz="2200" b="1">
                <a:latin typeface="Arial" panose="020B0604020202020204" pitchFamily="34" charset="0"/>
                <a:cs typeface="Arial" panose="020B0604020202020204" pitchFamily="34" charset="0"/>
              </a:rPr>
              <a:t>ư</a:t>
            </a:r>
            <a:r>
              <a:rPr lang="en-US" sz="2200" b="1">
                <a:latin typeface="Arial" panose="020B0604020202020204" pitchFamily="34" charset="0"/>
                <a:cs typeface="Arial" panose="020B0604020202020204" pitchFamily="34" charset="0"/>
              </a:rPr>
              <a:t> mục trong máy tính</a:t>
            </a:r>
          </a:p>
          <a:p>
            <a:pPr>
              <a:lnSpc>
                <a:spcPct val="150000"/>
              </a:lnSpc>
            </a:pPr>
            <a:r>
              <a:rPr lang="en-US" sz="2200">
                <a:latin typeface="Arial" panose="020B0604020202020204" pitchFamily="34" charset="0"/>
                <a:cs typeface="Arial" panose="020B0604020202020204" pitchFamily="34" charset="0"/>
              </a:rPr>
              <a:t>   - Nhấn tổ hợp CTRL+S  -&gt; Tìm th</a:t>
            </a:r>
            <a:r>
              <a:rPr lang="vi-VN" sz="2200">
                <a:latin typeface="Arial" panose="020B0604020202020204" pitchFamily="34" charset="0"/>
                <a:cs typeface="Arial" panose="020B0604020202020204" pitchFamily="34" charset="0"/>
              </a:rPr>
              <a:t>ư</a:t>
            </a:r>
            <a:r>
              <a:rPr lang="en-US" sz="2200">
                <a:latin typeface="Arial" panose="020B0604020202020204" pitchFamily="34" charset="0"/>
                <a:cs typeface="Arial" panose="020B0604020202020204" pitchFamily="34" charset="0"/>
              </a:rPr>
              <a:t> mục chứa tệp -&gt; đặt tên tệp -&gt; save</a:t>
            </a:r>
          </a:p>
          <a:p>
            <a:pPr>
              <a:lnSpc>
                <a:spcPct val="150000"/>
              </a:lnSpc>
            </a:pPr>
            <a:r>
              <a:rPr lang="en-US" sz="2200">
                <a:latin typeface="Arial" panose="020B0604020202020204" pitchFamily="34" charset="0"/>
                <a:cs typeface="Arial" panose="020B0604020202020204" pitchFamily="34" charset="0"/>
              </a:rPr>
              <a:t>   - Lưu tệp xuống phiên bản thấp h</a:t>
            </a:r>
            <a:r>
              <a:rPr lang="vi-VN" sz="2200">
                <a:latin typeface="Arial" panose="020B0604020202020204" pitchFamily="34" charset="0"/>
                <a:cs typeface="Arial" panose="020B0604020202020204" pitchFamily="34" charset="0"/>
              </a:rPr>
              <a:t>ơ</a:t>
            </a:r>
            <a:r>
              <a:rPr lang="en-US" sz="2200">
                <a:latin typeface="Arial" panose="020B0604020202020204" pitchFamily="34" charset="0"/>
                <a:cs typeface="Arial" panose="020B0604020202020204" pitchFamily="34" charset="0"/>
              </a:rPr>
              <a:t>n.</a:t>
            </a:r>
          </a:p>
          <a:p>
            <a:pPr>
              <a:lnSpc>
                <a:spcPct val="150000"/>
              </a:lnSpc>
            </a:pPr>
            <a:r>
              <a:rPr lang="en-US" sz="2200" b="1" i="0">
                <a:effectLst/>
                <a:latin typeface="Arial" panose="020B0604020202020204" pitchFamily="34" charset="0"/>
                <a:cs typeface="Arial" panose="020B0604020202020204" pitchFamily="34" charset="0"/>
              </a:rPr>
              <a:t>+ L</a:t>
            </a:r>
            <a:r>
              <a:rPr lang="en-US" sz="2200" b="1">
                <a:latin typeface="Arial" panose="020B0604020202020204" pitchFamily="34" charset="0"/>
                <a:cs typeface="Arial" panose="020B0604020202020204" pitchFamily="34" charset="0"/>
              </a:rPr>
              <a:t>ưu tệp Excel thành tệp PDF</a:t>
            </a:r>
          </a:p>
        </p:txBody>
      </p:sp>
      <p:sp>
        <p:nvSpPr>
          <p:cNvPr id="14" name="TextBox 13">
            <a:extLst>
              <a:ext uri="{FF2B5EF4-FFF2-40B4-BE49-F238E27FC236}">
                <a16:creationId xmlns:a16="http://schemas.microsoft.com/office/drawing/2014/main" id="{A78615BD-2D02-403B-80C7-BD913A4CD97C}"/>
              </a:ext>
            </a:extLst>
          </p:cNvPr>
          <p:cNvSpPr txBox="1"/>
          <p:nvPr/>
        </p:nvSpPr>
        <p:spPr>
          <a:xfrm>
            <a:off x="1749718" y="4438566"/>
            <a:ext cx="10562700" cy="400110"/>
          </a:xfrm>
          <a:prstGeom prst="rect">
            <a:avLst/>
          </a:prstGeom>
          <a:noFill/>
        </p:spPr>
        <p:txBody>
          <a:bodyPr wrap="none" rtlCol="0">
            <a:spAutoFit/>
          </a:bodyPr>
          <a:lstStyle/>
          <a:p>
            <a:r>
              <a:rPr lang="en-US" sz="2000" b="1">
                <a:solidFill>
                  <a:srgbClr val="FF0000"/>
                </a:solidFill>
                <a:latin typeface="Arial" panose="020B0604020202020204" pitchFamily="34" charset="0"/>
                <a:cs typeface="Arial" panose="020B0604020202020204" pitchFamily="34" charset="0"/>
              </a:rPr>
              <a:t>Nháy chuột vào File         chọn Export       Create a Video     Chọn th</a:t>
            </a:r>
            <a:r>
              <a:rPr lang="vi-VN" sz="2000" b="1">
                <a:solidFill>
                  <a:srgbClr val="FF0000"/>
                </a:solidFill>
                <a:latin typeface="Arial" panose="020B0604020202020204" pitchFamily="34" charset="0"/>
                <a:cs typeface="Arial" panose="020B0604020202020204" pitchFamily="34" charset="0"/>
              </a:rPr>
              <a:t>ư</a:t>
            </a:r>
            <a:r>
              <a:rPr lang="en-US" sz="2000" b="1">
                <a:solidFill>
                  <a:srgbClr val="FF0000"/>
                </a:solidFill>
                <a:latin typeface="Arial" panose="020B0604020202020204" pitchFamily="34" charset="0"/>
                <a:cs typeface="Arial" panose="020B0604020202020204" pitchFamily="34" charset="0"/>
              </a:rPr>
              <a:t> mục       Save   </a:t>
            </a:r>
          </a:p>
        </p:txBody>
      </p:sp>
      <p:pic>
        <p:nvPicPr>
          <p:cNvPr id="15" name="Graphic 14" descr="Line arrow Straight">
            <a:extLst>
              <a:ext uri="{FF2B5EF4-FFF2-40B4-BE49-F238E27FC236}">
                <a16:creationId xmlns:a16="http://schemas.microsoft.com/office/drawing/2014/main" id="{EF54CC3D-FEF6-4DEE-A1C6-8BDF87887A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4338537" y="4438566"/>
            <a:ext cx="425140" cy="425140"/>
          </a:xfrm>
          <a:prstGeom prst="rect">
            <a:avLst/>
          </a:prstGeom>
        </p:spPr>
      </p:pic>
      <p:pic>
        <p:nvPicPr>
          <p:cNvPr id="16" name="Graphic 15" descr="Line arrow Straight">
            <a:extLst>
              <a:ext uri="{FF2B5EF4-FFF2-40B4-BE49-F238E27FC236}">
                <a16:creationId xmlns:a16="http://schemas.microsoft.com/office/drawing/2014/main" id="{C399F751-2813-4D08-BFDC-653F3F5E01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6443935" y="4438566"/>
            <a:ext cx="425140" cy="425140"/>
          </a:xfrm>
          <a:prstGeom prst="rect">
            <a:avLst/>
          </a:prstGeom>
        </p:spPr>
      </p:pic>
      <p:pic>
        <p:nvPicPr>
          <p:cNvPr id="17" name="Graphic 16" descr="Line arrow Straight">
            <a:extLst>
              <a:ext uri="{FF2B5EF4-FFF2-40B4-BE49-F238E27FC236}">
                <a16:creationId xmlns:a16="http://schemas.microsoft.com/office/drawing/2014/main" id="{57D01025-523E-48D4-A896-75CA76967A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8554330" y="4426051"/>
            <a:ext cx="425140" cy="425140"/>
          </a:xfrm>
          <a:prstGeom prst="rect">
            <a:avLst/>
          </a:prstGeom>
        </p:spPr>
      </p:pic>
      <p:pic>
        <p:nvPicPr>
          <p:cNvPr id="18" name="Graphic 17" descr="Line arrow Straight">
            <a:extLst>
              <a:ext uri="{FF2B5EF4-FFF2-40B4-BE49-F238E27FC236}">
                <a16:creationId xmlns:a16="http://schemas.microsoft.com/office/drawing/2014/main" id="{100682F6-4E92-488B-9155-33898F48D0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0746110" y="4438566"/>
            <a:ext cx="425140" cy="425140"/>
          </a:xfrm>
          <a:prstGeom prst="rect">
            <a:avLst/>
          </a:prstGeom>
        </p:spPr>
      </p:pic>
    </p:spTree>
    <p:extLst>
      <p:ext uri="{BB962C8B-B14F-4D97-AF65-F5344CB8AC3E}">
        <p14:creationId xmlns:p14="http://schemas.microsoft.com/office/powerpoint/2010/main" val="1990935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8B2D90-C8D5-4569-9F26-DFFD89CB79E0}"/>
              </a:ext>
            </a:extLst>
          </p:cNvPr>
          <p:cNvGrpSpPr/>
          <p:nvPr/>
        </p:nvGrpSpPr>
        <p:grpSpPr>
          <a:xfrm>
            <a:off x="-99094" y="1"/>
            <a:ext cx="12291094" cy="6915217"/>
            <a:chOff x="-99094" y="1"/>
            <a:chExt cx="12291094" cy="6915217"/>
          </a:xfrm>
        </p:grpSpPr>
        <p:sp>
          <p:nvSpPr>
            <p:cNvPr id="28" name="Rectangle 27">
              <a:extLst>
                <a:ext uri="{FF2B5EF4-FFF2-40B4-BE49-F238E27FC236}">
                  <a16:creationId xmlns:a16="http://schemas.microsoft.com/office/drawing/2014/main" id="{BE15E015-E8C0-49F8-BB88-E10943F7237D}"/>
                </a:ext>
              </a:extLst>
            </p:cNvPr>
            <p:cNvSpPr/>
            <p:nvPr/>
          </p:nvSpPr>
          <p:spPr>
            <a:xfrm>
              <a:off x="0" y="1"/>
              <a:ext cx="12192000" cy="910702"/>
            </a:xfrm>
            <a:prstGeom prst="rect">
              <a:avLst/>
            </a:prstGeom>
            <a:solidFill>
              <a:srgbClr val="2E75B6"/>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2500" b="1">
                  <a:solidFill>
                    <a:schemeClr val="bg1"/>
                  </a:solidFill>
                  <a:latin typeface="Times New Roman" panose="02020603050405020304" pitchFamily="18" charset="0"/>
                  <a:cs typeface="Times New Roman" panose="02020603050405020304" pitchFamily="18" charset="0"/>
                </a:rPr>
                <a:t>4. Một số phím tắt thông dụng khi soạn giảng</a:t>
              </a:r>
            </a:p>
          </p:txBody>
        </p:sp>
        <p:pic>
          <p:nvPicPr>
            <p:cNvPr id="37" name="Picture 36">
              <a:extLst>
                <a:ext uri="{FF2B5EF4-FFF2-40B4-BE49-F238E27FC236}">
                  <a16:creationId xmlns:a16="http://schemas.microsoft.com/office/drawing/2014/main" id="{08BD01B0-3B37-4DC8-A324-80ADB2ADC4DD}"/>
                </a:ext>
              </a:extLst>
            </p:cNvPr>
            <p:cNvPicPr>
              <a:picLocks noChangeAspect="1"/>
            </p:cNvPicPr>
            <p:nvPr/>
          </p:nvPicPr>
          <p:blipFill>
            <a:blip r:embed="rId2"/>
            <a:stretch>
              <a:fillRect/>
            </a:stretch>
          </p:blipFill>
          <p:spPr>
            <a:xfrm>
              <a:off x="0" y="5996735"/>
              <a:ext cx="2457450" cy="885825"/>
            </a:xfrm>
            <a:prstGeom prst="rect">
              <a:avLst/>
            </a:prstGeom>
          </p:spPr>
        </p:pic>
        <p:sp>
          <p:nvSpPr>
            <p:cNvPr id="38" name="TextBox 37">
              <a:extLst>
                <a:ext uri="{FF2B5EF4-FFF2-40B4-BE49-F238E27FC236}">
                  <a16:creationId xmlns:a16="http://schemas.microsoft.com/office/drawing/2014/main" id="{B809A762-68D4-4840-A63A-51C34A156FD1}"/>
                </a:ext>
              </a:extLst>
            </p:cNvPr>
            <p:cNvSpPr txBox="1"/>
            <p:nvPr/>
          </p:nvSpPr>
          <p:spPr>
            <a:xfrm>
              <a:off x="-99094" y="6545886"/>
              <a:ext cx="1544012" cy="369332"/>
            </a:xfrm>
            <a:prstGeom prst="rect">
              <a:avLst/>
            </a:prstGeom>
            <a:noFill/>
          </p:spPr>
          <p:txBody>
            <a:bodyPr wrap="none" rtlCol="0">
              <a:spAutoFit/>
            </a:bodyPr>
            <a:lstStyle/>
            <a:p>
              <a:r>
                <a:rPr lang="en-US" b="1">
                  <a:solidFill>
                    <a:srgbClr val="FF0000"/>
                  </a:solidFill>
                  <a:latin typeface="Arial" panose="020B0604020202020204" pitchFamily="34" charset="0"/>
                  <a:cs typeface="Arial" panose="020B0604020202020204" pitchFamily="34" charset="0"/>
                </a:rPr>
                <a:t>TH Tân Bình</a:t>
              </a:r>
            </a:p>
          </p:txBody>
        </p:sp>
      </p:grpSp>
      <p:sp>
        <p:nvSpPr>
          <p:cNvPr id="4" name="Rectangle 3">
            <a:extLst>
              <a:ext uri="{FF2B5EF4-FFF2-40B4-BE49-F238E27FC236}">
                <a16:creationId xmlns:a16="http://schemas.microsoft.com/office/drawing/2014/main" id="{D0F4FD5C-42F8-4862-B006-39B04A3BB1D8}"/>
              </a:ext>
            </a:extLst>
          </p:cNvPr>
          <p:cNvSpPr/>
          <p:nvPr/>
        </p:nvSpPr>
        <p:spPr>
          <a:xfrm>
            <a:off x="1228725" y="1969541"/>
            <a:ext cx="10088107" cy="430887"/>
          </a:xfrm>
          <a:prstGeom prst="rect">
            <a:avLst/>
          </a:prstGeom>
        </p:spPr>
        <p:txBody>
          <a:bodyPr wrap="square">
            <a:spAutoFit/>
          </a:bodyPr>
          <a:lstStyle/>
          <a:p>
            <a:pPr algn="just"/>
            <a:r>
              <a:rPr lang="en-US" sz="2200">
                <a:latin typeface="arial" panose="020B0604020202020204" pitchFamily="34" charset="0"/>
              </a:rPr>
              <a:t>	</a:t>
            </a:r>
            <a:endParaRPr lang="en-US" sz="2200"/>
          </a:p>
        </p:txBody>
      </p:sp>
      <p:graphicFrame>
        <p:nvGraphicFramePr>
          <p:cNvPr id="3" name="Table 2">
            <a:extLst>
              <a:ext uri="{FF2B5EF4-FFF2-40B4-BE49-F238E27FC236}">
                <a16:creationId xmlns:a16="http://schemas.microsoft.com/office/drawing/2014/main" id="{8F826FD1-47ED-4AE6-A2D3-2EAB2E248FD4}"/>
              </a:ext>
            </a:extLst>
          </p:cNvPr>
          <p:cNvGraphicFramePr>
            <a:graphicFrameLocks noGrp="1"/>
          </p:cNvGraphicFramePr>
          <p:nvPr>
            <p:extLst>
              <p:ext uri="{D42A27DB-BD31-4B8C-83A1-F6EECF244321}">
                <p14:modId xmlns:p14="http://schemas.microsoft.com/office/powerpoint/2010/main" val="2538011527"/>
              </p:ext>
            </p:extLst>
          </p:nvPr>
        </p:nvGraphicFramePr>
        <p:xfrm>
          <a:off x="2281381" y="1638262"/>
          <a:ext cx="7222837" cy="3840480"/>
        </p:xfrm>
        <a:graphic>
          <a:graphicData uri="http://schemas.openxmlformats.org/drawingml/2006/table">
            <a:tbl>
              <a:tblPr firstRow="1" bandRow="1">
                <a:tableStyleId>{5C22544A-7EE6-4342-B048-85BDC9FD1C3A}</a:tableStyleId>
              </a:tblPr>
              <a:tblGrid>
                <a:gridCol w="2152073">
                  <a:extLst>
                    <a:ext uri="{9D8B030D-6E8A-4147-A177-3AD203B41FA5}">
                      <a16:colId xmlns:a16="http://schemas.microsoft.com/office/drawing/2014/main" val="833344906"/>
                    </a:ext>
                  </a:extLst>
                </a:gridCol>
                <a:gridCol w="5070764">
                  <a:extLst>
                    <a:ext uri="{9D8B030D-6E8A-4147-A177-3AD203B41FA5}">
                      <a16:colId xmlns:a16="http://schemas.microsoft.com/office/drawing/2014/main" val="3087368503"/>
                    </a:ext>
                  </a:extLst>
                </a:gridCol>
              </a:tblGrid>
              <a:tr h="0">
                <a:tc>
                  <a:txBody>
                    <a:bodyPr/>
                    <a:lstStyle/>
                    <a:p>
                      <a:pPr algn="ctr"/>
                      <a:r>
                        <a:rPr lang="en-US" sz="2200">
                          <a:latin typeface="Arial" panose="020B0604020202020204" pitchFamily="34" charset="0"/>
                          <a:cs typeface="Arial" panose="020B0604020202020204" pitchFamily="34" charset="0"/>
                        </a:rPr>
                        <a:t>Phím tắt</a:t>
                      </a:r>
                    </a:p>
                  </a:txBody>
                  <a:tcPr/>
                </a:tc>
                <a:tc>
                  <a:txBody>
                    <a:bodyPr/>
                    <a:lstStyle/>
                    <a:p>
                      <a:pPr algn="ctr"/>
                      <a:r>
                        <a:rPr lang="en-US" sz="2200">
                          <a:latin typeface="Arial" panose="020B0604020202020204" pitchFamily="34" charset="0"/>
                          <a:cs typeface="Arial" panose="020B0604020202020204" pitchFamily="34" charset="0"/>
                        </a:rPr>
                        <a:t>Công dụng</a:t>
                      </a:r>
                    </a:p>
                  </a:txBody>
                  <a:tcPr/>
                </a:tc>
                <a:extLst>
                  <a:ext uri="{0D108BD9-81ED-4DB2-BD59-A6C34878D82A}">
                    <a16:rowId xmlns:a16="http://schemas.microsoft.com/office/drawing/2014/main" val="1446130612"/>
                  </a:ext>
                </a:extLst>
              </a:tr>
              <a:tr h="370840">
                <a:tc>
                  <a:txBody>
                    <a:bodyPr/>
                    <a:lstStyle/>
                    <a:p>
                      <a:pPr algn="ctr"/>
                      <a:r>
                        <a:rPr lang="en-US" sz="2200">
                          <a:latin typeface="Arial" panose="020B0604020202020204" pitchFamily="34" charset="0"/>
                          <a:cs typeface="Arial" panose="020B0604020202020204" pitchFamily="34" charset="0"/>
                        </a:rPr>
                        <a:t>CTRL+S</a:t>
                      </a:r>
                    </a:p>
                  </a:txBody>
                  <a:tcPr/>
                </a:tc>
                <a:tc>
                  <a:txBody>
                    <a:bodyPr/>
                    <a:lstStyle/>
                    <a:p>
                      <a:pPr algn="l"/>
                      <a:r>
                        <a:rPr lang="en-US" sz="2200">
                          <a:latin typeface="Arial" panose="020B0604020202020204" pitchFamily="34" charset="0"/>
                          <a:cs typeface="Arial" panose="020B0604020202020204" pitchFamily="34" charset="0"/>
                        </a:rPr>
                        <a:t>L</a:t>
                      </a:r>
                      <a:r>
                        <a:rPr lang="vi-VN" sz="2200">
                          <a:latin typeface="Arial" panose="020B0604020202020204" pitchFamily="34" charset="0"/>
                          <a:cs typeface="Arial" panose="020B0604020202020204" pitchFamily="34" charset="0"/>
                        </a:rPr>
                        <a:t>ư</a:t>
                      </a:r>
                      <a:r>
                        <a:rPr lang="en-US" sz="2200">
                          <a:latin typeface="Arial" panose="020B0604020202020204" pitchFamily="34" charset="0"/>
                          <a:cs typeface="Arial" panose="020B0604020202020204" pitchFamily="34" charset="0"/>
                        </a:rPr>
                        <a:t>u tệp</a:t>
                      </a:r>
                    </a:p>
                  </a:txBody>
                  <a:tcPr/>
                </a:tc>
                <a:extLst>
                  <a:ext uri="{0D108BD9-81ED-4DB2-BD59-A6C34878D82A}">
                    <a16:rowId xmlns:a16="http://schemas.microsoft.com/office/drawing/2014/main" val="1456653802"/>
                  </a:ext>
                </a:extLst>
              </a:tr>
              <a:tr h="370840">
                <a:tc>
                  <a:txBody>
                    <a:bodyPr/>
                    <a:lstStyle/>
                    <a:p>
                      <a:pPr algn="ctr"/>
                      <a:r>
                        <a:rPr lang="en-US" sz="2200">
                          <a:latin typeface="Arial" panose="020B0604020202020204" pitchFamily="34" charset="0"/>
                          <a:cs typeface="Arial" panose="020B0604020202020204" pitchFamily="34" charset="0"/>
                        </a:rPr>
                        <a:t>CTRL+O</a:t>
                      </a:r>
                    </a:p>
                  </a:txBody>
                  <a:tcPr/>
                </a:tc>
                <a:tc>
                  <a:txBody>
                    <a:bodyPr/>
                    <a:lstStyle/>
                    <a:p>
                      <a:pPr algn="l"/>
                      <a:r>
                        <a:rPr lang="en-US" sz="2200">
                          <a:latin typeface="Arial" panose="020B0604020202020204" pitchFamily="34" charset="0"/>
                          <a:cs typeface="Arial" panose="020B0604020202020204" pitchFamily="34" charset="0"/>
                        </a:rPr>
                        <a:t>Mở tệp</a:t>
                      </a:r>
                    </a:p>
                  </a:txBody>
                  <a:tcPr/>
                </a:tc>
                <a:extLst>
                  <a:ext uri="{0D108BD9-81ED-4DB2-BD59-A6C34878D82A}">
                    <a16:rowId xmlns:a16="http://schemas.microsoft.com/office/drawing/2014/main" val="2146305207"/>
                  </a:ext>
                </a:extLst>
              </a:tr>
              <a:tr h="370840">
                <a:tc>
                  <a:txBody>
                    <a:bodyPr/>
                    <a:lstStyle/>
                    <a:p>
                      <a:pPr algn="ctr"/>
                      <a:r>
                        <a:rPr lang="en-US" sz="2200">
                          <a:latin typeface="Arial" panose="020B0604020202020204" pitchFamily="34" charset="0"/>
                          <a:cs typeface="Arial" panose="020B0604020202020204" pitchFamily="34" charset="0"/>
                        </a:rPr>
                        <a:t>CTRL + N</a:t>
                      </a:r>
                    </a:p>
                  </a:txBody>
                  <a:tcPr/>
                </a:tc>
                <a:tc>
                  <a:txBody>
                    <a:bodyPr/>
                    <a:lstStyle/>
                    <a:p>
                      <a:pPr algn="l"/>
                      <a:r>
                        <a:rPr lang="en-US" sz="2200">
                          <a:latin typeface="Arial" panose="020B0604020202020204" pitchFamily="34" charset="0"/>
                          <a:cs typeface="Arial" panose="020B0604020202020204" pitchFamily="34" charset="0"/>
                        </a:rPr>
                        <a:t>Mở tệp mới</a:t>
                      </a:r>
                    </a:p>
                  </a:txBody>
                  <a:tcPr/>
                </a:tc>
                <a:extLst>
                  <a:ext uri="{0D108BD9-81ED-4DB2-BD59-A6C34878D82A}">
                    <a16:rowId xmlns:a16="http://schemas.microsoft.com/office/drawing/2014/main" val="2423753180"/>
                  </a:ext>
                </a:extLst>
              </a:tr>
              <a:tr h="370840">
                <a:tc>
                  <a:txBody>
                    <a:bodyPr/>
                    <a:lstStyle/>
                    <a:p>
                      <a:pPr algn="ctr"/>
                      <a:r>
                        <a:rPr lang="en-US" sz="2200">
                          <a:latin typeface="Arial" panose="020B0604020202020204" pitchFamily="34" charset="0"/>
                          <a:cs typeface="Arial" panose="020B0604020202020204" pitchFamily="34" charset="0"/>
                        </a:rPr>
                        <a:t>CTRL + Z</a:t>
                      </a:r>
                    </a:p>
                  </a:txBody>
                  <a:tcPr/>
                </a:tc>
                <a:tc>
                  <a:txBody>
                    <a:bodyPr/>
                    <a:lstStyle/>
                    <a:p>
                      <a:pPr algn="l"/>
                      <a:r>
                        <a:rPr lang="en-US" sz="2200">
                          <a:latin typeface="Arial" panose="020B0604020202020204" pitchFamily="34" charset="0"/>
                          <a:cs typeface="Arial" panose="020B0604020202020204" pitchFamily="34" charset="0"/>
                        </a:rPr>
                        <a:t>Quay lại thao tác tr</a:t>
                      </a:r>
                      <a:r>
                        <a:rPr lang="vi-VN" sz="2200">
                          <a:latin typeface="Arial" panose="020B0604020202020204" pitchFamily="34" charset="0"/>
                          <a:cs typeface="Arial" panose="020B0604020202020204" pitchFamily="34" charset="0"/>
                        </a:rPr>
                        <a:t>ư</a:t>
                      </a:r>
                      <a:r>
                        <a:rPr lang="en-US" sz="2200">
                          <a:latin typeface="Arial" panose="020B0604020202020204" pitchFamily="34" charset="0"/>
                          <a:cs typeface="Arial" panose="020B0604020202020204" pitchFamily="34" charset="0"/>
                        </a:rPr>
                        <a:t>ớc</a:t>
                      </a:r>
                    </a:p>
                  </a:txBody>
                  <a:tcPr/>
                </a:tc>
                <a:extLst>
                  <a:ext uri="{0D108BD9-81ED-4DB2-BD59-A6C34878D82A}">
                    <a16:rowId xmlns:a16="http://schemas.microsoft.com/office/drawing/2014/main" val="182806599"/>
                  </a:ext>
                </a:extLst>
              </a:tr>
              <a:tr h="370840">
                <a:tc>
                  <a:txBody>
                    <a:bodyPr/>
                    <a:lstStyle/>
                    <a:p>
                      <a:pPr algn="ctr"/>
                      <a:r>
                        <a:rPr lang="en-US" sz="2200">
                          <a:latin typeface="Arial" panose="020B0604020202020204" pitchFamily="34" charset="0"/>
                          <a:cs typeface="Arial" panose="020B0604020202020204" pitchFamily="34" charset="0"/>
                        </a:rPr>
                        <a:t>CTRL +Y</a:t>
                      </a:r>
                    </a:p>
                  </a:txBody>
                  <a:tcPr/>
                </a:tc>
                <a:tc>
                  <a:txBody>
                    <a:bodyPr/>
                    <a:lstStyle/>
                    <a:p>
                      <a:pPr algn="l"/>
                      <a:r>
                        <a:rPr lang="en-US" sz="2200">
                          <a:latin typeface="Arial" panose="020B0604020202020204" pitchFamily="34" charset="0"/>
                          <a:cs typeface="Arial" panose="020B0604020202020204" pitchFamily="34" charset="0"/>
                        </a:rPr>
                        <a:t>Quay lại thao tác sau</a:t>
                      </a:r>
                    </a:p>
                  </a:txBody>
                  <a:tcPr/>
                </a:tc>
                <a:extLst>
                  <a:ext uri="{0D108BD9-81ED-4DB2-BD59-A6C34878D82A}">
                    <a16:rowId xmlns:a16="http://schemas.microsoft.com/office/drawing/2014/main" val="2744777394"/>
                  </a:ext>
                </a:extLst>
              </a:tr>
              <a:tr h="370840">
                <a:tc>
                  <a:txBody>
                    <a:bodyPr/>
                    <a:lstStyle/>
                    <a:p>
                      <a:pPr algn="ctr"/>
                      <a:r>
                        <a:rPr lang="en-US" sz="2200">
                          <a:latin typeface="Arial" panose="020B0604020202020204" pitchFamily="34" charset="0"/>
                          <a:cs typeface="Arial" panose="020B0604020202020204" pitchFamily="34" charset="0"/>
                        </a:rPr>
                        <a:t>CTRL + C</a:t>
                      </a:r>
                    </a:p>
                  </a:txBody>
                  <a:tcPr/>
                </a:tc>
                <a:tc>
                  <a:txBody>
                    <a:bodyPr/>
                    <a:lstStyle/>
                    <a:p>
                      <a:pPr algn="l"/>
                      <a:r>
                        <a:rPr lang="en-US" sz="2200">
                          <a:latin typeface="Arial" panose="020B0604020202020204" pitchFamily="34" charset="0"/>
                          <a:cs typeface="Arial" panose="020B0604020202020204" pitchFamily="34" charset="0"/>
                        </a:rPr>
                        <a:t>Sao chép</a:t>
                      </a:r>
                    </a:p>
                  </a:txBody>
                  <a:tcPr/>
                </a:tc>
                <a:extLst>
                  <a:ext uri="{0D108BD9-81ED-4DB2-BD59-A6C34878D82A}">
                    <a16:rowId xmlns:a16="http://schemas.microsoft.com/office/drawing/2014/main" val="2338417463"/>
                  </a:ext>
                </a:extLst>
              </a:tr>
              <a:tr h="370840">
                <a:tc>
                  <a:txBody>
                    <a:bodyPr/>
                    <a:lstStyle/>
                    <a:p>
                      <a:pPr algn="ctr"/>
                      <a:r>
                        <a:rPr lang="en-US" sz="2200">
                          <a:latin typeface="Arial" panose="020B0604020202020204" pitchFamily="34" charset="0"/>
                          <a:cs typeface="Arial" panose="020B0604020202020204" pitchFamily="34" charset="0"/>
                        </a:rPr>
                        <a:t>CTRL+V</a:t>
                      </a:r>
                    </a:p>
                  </a:txBody>
                  <a:tcPr/>
                </a:tc>
                <a:tc>
                  <a:txBody>
                    <a:bodyPr/>
                    <a:lstStyle/>
                    <a:p>
                      <a:pPr algn="l"/>
                      <a:r>
                        <a:rPr lang="en-US" sz="2200">
                          <a:latin typeface="Arial" panose="020B0604020202020204" pitchFamily="34" charset="0"/>
                          <a:cs typeface="Arial" panose="020B0604020202020204" pitchFamily="34" charset="0"/>
                        </a:rPr>
                        <a:t>Dán </a:t>
                      </a:r>
                    </a:p>
                  </a:txBody>
                  <a:tcPr/>
                </a:tc>
                <a:extLst>
                  <a:ext uri="{0D108BD9-81ED-4DB2-BD59-A6C34878D82A}">
                    <a16:rowId xmlns:a16="http://schemas.microsoft.com/office/drawing/2014/main" val="664092424"/>
                  </a:ext>
                </a:extLst>
              </a:tr>
              <a:tr h="370840">
                <a:tc>
                  <a:txBody>
                    <a:bodyPr/>
                    <a:lstStyle/>
                    <a:p>
                      <a:pPr algn="ctr"/>
                      <a:r>
                        <a:rPr lang="en-US" sz="2200">
                          <a:latin typeface="Arial" panose="020B0604020202020204" pitchFamily="34" charset="0"/>
                          <a:cs typeface="Arial" panose="020B0604020202020204" pitchFamily="34" charset="0"/>
                        </a:rPr>
                        <a:t>ALT+F4</a:t>
                      </a:r>
                    </a:p>
                  </a:txBody>
                  <a:tcPr/>
                </a:tc>
                <a:tc>
                  <a:txBody>
                    <a:bodyPr/>
                    <a:lstStyle/>
                    <a:p>
                      <a:pPr algn="l"/>
                      <a:r>
                        <a:rPr lang="en-US" sz="2200">
                          <a:latin typeface="Arial" panose="020B0604020202020204" pitchFamily="34" charset="0"/>
                          <a:cs typeface="Arial" panose="020B0604020202020204" pitchFamily="34" charset="0"/>
                        </a:rPr>
                        <a:t>Đóng phần mềm</a:t>
                      </a:r>
                    </a:p>
                  </a:txBody>
                  <a:tcPr/>
                </a:tc>
                <a:extLst>
                  <a:ext uri="{0D108BD9-81ED-4DB2-BD59-A6C34878D82A}">
                    <a16:rowId xmlns:a16="http://schemas.microsoft.com/office/drawing/2014/main" val="908541849"/>
                  </a:ext>
                </a:extLst>
              </a:tr>
            </a:tbl>
          </a:graphicData>
        </a:graphic>
      </p:graphicFrame>
    </p:spTree>
    <p:extLst>
      <p:ext uri="{BB962C8B-B14F-4D97-AF65-F5344CB8AC3E}">
        <p14:creationId xmlns:p14="http://schemas.microsoft.com/office/powerpoint/2010/main" val="4277804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8B2D90-C8D5-4569-9F26-DFFD89CB79E0}"/>
              </a:ext>
            </a:extLst>
          </p:cNvPr>
          <p:cNvGrpSpPr/>
          <p:nvPr/>
        </p:nvGrpSpPr>
        <p:grpSpPr>
          <a:xfrm>
            <a:off x="-99094" y="0"/>
            <a:ext cx="12291094" cy="6915218"/>
            <a:chOff x="-99094" y="0"/>
            <a:chExt cx="12291094" cy="6915218"/>
          </a:xfrm>
        </p:grpSpPr>
        <p:sp>
          <p:nvSpPr>
            <p:cNvPr id="28" name="Rectangle 27">
              <a:extLst>
                <a:ext uri="{FF2B5EF4-FFF2-40B4-BE49-F238E27FC236}">
                  <a16:creationId xmlns:a16="http://schemas.microsoft.com/office/drawing/2014/main" id="{BE15E015-E8C0-49F8-BB88-E10943F7237D}"/>
                </a:ext>
              </a:extLst>
            </p:cNvPr>
            <p:cNvSpPr/>
            <p:nvPr/>
          </p:nvSpPr>
          <p:spPr>
            <a:xfrm>
              <a:off x="0" y="0"/>
              <a:ext cx="12192000" cy="885825"/>
            </a:xfrm>
            <a:prstGeom prst="rect">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2500" b="1">
                  <a:solidFill>
                    <a:schemeClr val="bg1"/>
                  </a:solidFill>
                  <a:latin typeface="Times New Roman" panose="02020603050405020304" pitchFamily="18" charset="0"/>
                  <a:cs typeface="Times New Roman" panose="02020603050405020304" pitchFamily="18" charset="0"/>
                </a:rPr>
                <a:t>B. Nhóm công cụ hỗ trợ trực tuyến</a:t>
              </a:r>
            </a:p>
          </p:txBody>
        </p:sp>
        <p:pic>
          <p:nvPicPr>
            <p:cNvPr id="37" name="Picture 36">
              <a:extLst>
                <a:ext uri="{FF2B5EF4-FFF2-40B4-BE49-F238E27FC236}">
                  <a16:creationId xmlns:a16="http://schemas.microsoft.com/office/drawing/2014/main" id="{08BD01B0-3B37-4DC8-A324-80ADB2ADC4DD}"/>
                </a:ext>
              </a:extLst>
            </p:cNvPr>
            <p:cNvPicPr>
              <a:picLocks noChangeAspect="1"/>
            </p:cNvPicPr>
            <p:nvPr/>
          </p:nvPicPr>
          <p:blipFill>
            <a:blip r:embed="rId2"/>
            <a:stretch>
              <a:fillRect/>
            </a:stretch>
          </p:blipFill>
          <p:spPr>
            <a:xfrm>
              <a:off x="0" y="5996735"/>
              <a:ext cx="2457450" cy="885825"/>
            </a:xfrm>
            <a:prstGeom prst="rect">
              <a:avLst/>
            </a:prstGeom>
          </p:spPr>
        </p:pic>
        <p:sp>
          <p:nvSpPr>
            <p:cNvPr id="38" name="TextBox 37">
              <a:extLst>
                <a:ext uri="{FF2B5EF4-FFF2-40B4-BE49-F238E27FC236}">
                  <a16:creationId xmlns:a16="http://schemas.microsoft.com/office/drawing/2014/main" id="{B809A762-68D4-4840-A63A-51C34A156FD1}"/>
                </a:ext>
              </a:extLst>
            </p:cNvPr>
            <p:cNvSpPr txBox="1"/>
            <p:nvPr/>
          </p:nvSpPr>
          <p:spPr>
            <a:xfrm>
              <a:off x="-99094" y="6545886"/>
              <a:ext cx="1544012" cy="369332"/>
            </a:xfrm>
            <a:prstGeom prst="rect">
              <a:avLst/>
            </a:prstGeom>
            <a:noFill/>
          </p:spPr>
          <p:txBody>
            <a:bodyPr wrap="none" rtlCol="0">
              <a:spAutoFit/>
            </a:bodyPr>
            <a:lstStyle/>
            <a:p>
              <a:r>
                <a:rPr lang="en-US" b="1">
                  <a:solidFill>
                    <a:srgbClr val="FF0000"/>
                  </a:solidFill>
                  <a:latin typeface="Arial" panose="020B0604020202020204" pitchFamily="34" charset="0"/>
                  <a:cs typeface="Arial" panose="020B0604020202020204" pitchFamily="34" charset="0"/>
                </a:rPr>
                <a:t>TH Tân Bình</a:t>
              </a:r>
            </a:p>
          </p:txBody>
        </p:sp>
      </p:grpSp>
      <p:sp>
        <p:nvSpPr>
          <p:cNvPr id="3" name="Rectangle: Rounded Corners 2">
            <a:extLst>
              <a:ext uri="{FF2B5EF4-FFF2-40B4-BE49-F238E27FC236}">
                <a16:creationId xmlns:a16="http://schemas.microsoft.com/office/drawing/2014/main" id="{17B9F231-E3F8-42B2-AE46-94CFC64761D6}"/>
              </a:ext>
            </a:extLst>
          </p:cNvPr>
          <p:cNvSpPr/>
          <p:nvPr/>
        </p:nvSpPr>
        <p:spPr>
          <a:xfrm>
            <a:off x="1602222" y="1774538"/>
            <a:ext cx="8987555" cy="885825"/>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a:latin typeface="Arial" panose="020B0604020202020204" pitchFamily="34" charset="0"/>
                <a:cs typeface="Arial" panose="020B0604020202020204" pitchFamily="34" charset="0"/>
              </a:rPr>
              <a:t>             </a:t>
            </a:r>
            <a:r>
              <a:rPr lang="en-US" sz="2500">
                <a:solidFill>
                  <a:srgbClr val="0000D0"/>
                </a:solidFill>
                <a:latin typeface="Arial" panose="020B0604020202020204" pitchFamily="34" charset="0"/>
                <a:cs typeface="Arial" panose="020B0604020202020204" pitchFamily="34" charset="0"/>
              </a:rPr>
              <a:t>Google trang tính (Google Sheet) – Excel trực tuyến</a:t>
            </a:r>
          </a:p>
        </p:txBody>
      </p:sp>
      <p:sp>
        <p:nvSpPr>
          <p:cNvPr id="5" name="Rectangle: Rounded Corners 4">
            <a:extLst>
              <a:ext uri="{FF2B5EF4-FFF2-40B4-BE49-F238E27FC236}">
                <a16:creationId xmlns:a16="http://schemas.microsoft.com/office/drawing/2014/main" id="{9827C886-DD8C-4CB9-B5C0-BD6F09DFA19E}"/>
              </a:ext>
            </a:extLst>
          </p:cNvPr>
          <p:cNvSpPr/>
          <p:nvPr/>
        </p:nvSpPr>
        <p:spPr>
          <a:xfrm>
            <a:off x="1616081" y="1774538"/>
            <a:ext cx="1109279" cy="885825"/>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t>1</a:t>
            </a:r>
          </a:p>
        </p:txBody>
      </p:sp>
      <p:sp>
        <p:nvSpPr>
          <p:cNvPr id="13" name="Rectangle: Rounded Corners 12">
            <a:extLst>
              <a:ext uri="{FF2B5EF4-FFF2-40B4-BE49-F238E27FC236}">
                <a16:creationId xmlns:a16="http://schemas.microsoft.com/office/drawing/2014/main" id="{63B0C63F-67B1-4DAE-9EBC-890ED9E687BA}"/>
              </a:ext>
            </a:extLst>
          </p:cNvPr>
          <p:cNvSpPr/>
          <p:nvPr/>
        </p:nvSpPr>
        <p:spPr>
          <a:xfrm>
            <a:off x="1616081" y="3132281"/>
            <a:ext cx="8987555" cy="885825"/>
          </a:xfrm>
          <a:prstGeom prst="roundRect">
            <a:avLst/>
          </a:prstGeom>
          <a:solidFill>
            <a:srgbClr val="0070C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a:latin typeface="Arial" panose="020B0604020202020204" pitchFamily="34" charset="0"/>
                <a:cs typeface="Arial" panose="020B0604020202020204" pitchFamily="34" charset="0"/>
              </a:rPr>
              <a:t>             Google tài liệu (Google doc) – Word trực tuyến</a:t>
            </a:r>
          </a:p>
        </p:txBody>
      </p:sp>
      <p:sp>
        <p:nvSpPr>
          <p:cNvPr id="14" name="Rectangle: Rounded Corners 13">
            <a:extLst>
              <a:ext uri="{FF2B5EF4-FFF2-40B4-BE49-F238E27FC236}">
                <a16:creationId xmlns:a16="http://schemas.microsoft.com/office/drawing/2014/main" id="{816B36A0-CC4B-44E2-A1F5-0BE9BE1844D1}"/>
              </a:ext>
            </a:extLst>
          </p:cNvPr>
          <p:cNvSpPr/>
          <p:nvPr/>
        </p:nvSpPr>
        <p:spPr>
          <a:xfrm>
            <a:off x="1629940" y="3132281"/>
            <a:ext cx="1109279" cy="885825"/>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t>2</a:t>
            </a:r>
          </a:p>
        </p:txBody>
      </p:sp>
      <p:sp>
        <p:nvSpPr>
          <p:cNvPr id="15" name="Rectangle: Rounded Corners 14">
            <a:extLst>
              <a:ext uri="{FF2B5EF4-FFF2-40B4-BE49-F238E27FC236}">
                <a16:creationId xmlns:a16="http://schemas.microsoft.com/office/drawing/2014/main" id="{77A182AD-68FF-40DE-9A11-6656B7A8FA1B}"/>
              </a:ext>
            </a:extLst>
          </p:cNvPr>
          <p:cNvSpPr/>
          <p:nvPr/>
        </p:nvSpPr>
        <p:spPr>
          <a:xfrm>
            <a:off x="1629940" y="4562424"/>
            <a:ext cx="8987555" cy="885825"/>
          </a:xfrm>
          <a:prstGeom prst="roundRect">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9350" indent="-1149350"/>
            <a:r>
              <a:rPr lang="en-US" sz="2500">
                <a:latin typeface="Arial" panose="020B0604020202020204" pitchFamily="34" charset="0"/>
                <a:cs typeface="Arial" panose="020B0604020202020204" pitchFamily="34" charset="0"/>
              </a:rPr>
              <a:t>             Google trang trình bày (Google PowerPoint) – PowerPoint  trực tuyến</a:t>
            </a:r>
          </a:p>
        </p:txBody>
      </p:sp>
      <p:sp>
        <p:nvSpPr>
          <p:cNvPr id="16" name="Rectangle: Rounded Corners 15">
            <a:extLst>
              <a:ext uri="{FF2B5EF4-FFF2-40B4-BE49-F238E27FC236}">
                <a16:creationId xmlns:a16="http://schemas.microsoft.com/office/drawing/2014/main" id="{DD83DC3D-9085-40AD-85FE-D0E748A02D53}"/>
              </a:ext>
            </a:extLst>
          </p:cNvPr>
          <p:cNvSpPr/>
          <p:nvPr/>
        </p:nvSpPr>
        <p:spPr>
          <a:xfrm>
            <a:off x="1629944" y="4562424"/>
            <a:ext cx="1109279" cy="885825"/>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t>3</a:t>
            </a:r>
          </a:p>
        </p:txBody>
      </p:sp>
    </p:spTree>
    <p:extLst>
      <p:ext uri="{BB962C8B-B14F-4D97-AF65-F5344CB8AC3E}">
        <p14:creationId xmlns:p14="http://schemas.microsoft.com/office/powerpoint/2010/main" val="14927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3"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8B2D90-C8D5-4569-9F26-DFFD89CB79E0}"/>
              </a:ext>
            </a:extLst>
          </p:cNvPr>
          <p:cNvGrpSpPr/>
          <p:nvPr/>
        </p:nvGrpSpPr>
        <p:grpSpPr>
          <a:xfrm>
            <a:off x="-99094" y="1"/>
            <a:ext cx="12291094" cy="6915217"/>
            <a:chOff x="-99094" y="1"/>
            <a:chExt cx="12291094" cy="6915217"/>
          </a:xfrm>
        </p:grpSpPr>
        <p:sp>
          <p:nvSpPr>
            <p:cNvPr id="28" name="Rectangle 27">
              <a:extLst>
                <a:ext uri="{FF2B5EF4-FFF2-40B4-BE49-F238E27FC236}">
                  <a16:creationId xmlns:a16="http://schemas.microsoft.com/office/drawing/2014/main" id="{BE15E015-E8C0-49F8-BB88-E10943F7237D}"/>
                </a:ext>
              </a:extLst>
            </p:cNvPr>
            <p:cNvSpPr/>
            <p:nvPr/>
          </p:nvSpPr>
          <p:spPr>
            <a:xfrm>
              <a:off x="0" y="1"/>
              <a:ext cx="12192000" cy="885825"/>
            </a:xfrm>
            <a:prstGeom prst="rect">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2500" b="1">
                  <a:solidFill>
                    <a:schemeClr val="bg1"/>
                  </a:solidFill>
                  <a:latin typeface="Times New Roman" panose="02020603050405020304" pitchFamily="18" charset="0"/>
                  <a:cs typeface="Times New Roman" panose="02020603050405020304" pitchFamily="18" charset="0"/>
                </a:rPr>
                <a:t>1. </a:t>
              </a:r>
              <a:r>
                <a:rPr lang="en-US" sz="2500">
                  <a:solidFill>
                    <a:schemeClr val="bg1"/>
                  </a:solidFill>
                  <a:latin typeface="Arial" panose="020B0604020202020204" pitchFamily="34" charset="0"/>
                  <a:cs typeface="Arial" panose="020B0604020202020204" pitchFamily="34" charset="0"/>
                </a:rPr>
                <a:t>Google trang tính (Google Sheets) – Excel trực tuyến</a:t>
              </a:r>
              <a:endParaRPr lang="en-US" sz="2500" b="1">
                <a:solidFill>
                  <a:schemeClr val="bg1"/>
                </a:solidFill>
                <a:latin typeface="Times New Roman" panose="02020603050405020304" pitchFamily="18" charset="0"/>
                <a:cs typeface="Times New Roman" panose="02020603050405020304" pitchFamily="18" charset="0"/>
              </a:endParaRPr>
            </a:p>
          </p:txBody>
        </p:sp>
        <p:pic>
          <p:nvPicPr>
            <p:cNvPr id="37" name="Picture 36">
              <a:extLst>
                <a:ext uri="{FF2B5EF4-FFF2-40B4-BE49-F238E27FC236}">
                  <a16:creationId xmlns:a16="http://schemas.microsoft.com/office/drawing/2014/main" id="{08BD01B0-3B37-4DC8-A324-80ADB2ADC4DD}"/>
                </a:ext>
              </a:extLst>
            </p:cNvPr>
            <p:cNvPicPr>
              <a:picLocks noChangeAspect="1"/>
            </p:cNvPicPr>
            <p:nvPr/>
          </p:nvPicPr>
          <p:blipFill>
            <a:blip r:embed="rId2"/>
            <a:stretch>
              <a:fillRect/>
            </a:stretch>
          </p:blipFill>
          <p:spPr>
            <a:xfrm>
              <a:off x="0" y="5996735"/>
              <a:ext cx="2457450" cy="885825"/>
            </a:xfrm>
            <a:prstGeom prst="rect">
              <a:avLst/>
            </a:prstGeom>
            <a:ln>
              <a:noFill/>
            </a:ln>
          </p:spPr>
        </p:pic>
        <p:sp>
          <p:nvSpPr>
            <p:cNvPr id="38" name="TextBox 37">
              <a:extLst>
                <a:ext uri="{FF2B5EF4-FFF2-40B4-BE49-F238E27FC236}">
                  <a16:creationId xmlns:a16="http://schemas.microsoft.com/office/drawing/2014/main" id="{B809A762-68D4-4840-A63A-51C34A156FD1}"/>
                </a:ext>
              </a:extLst>
            </p:cNvPr>
            <p:cNvSpPr txBox="1"/>
            <p:nvPr/>
          </p:nvSpPr>
          <p:spPr>
            <a:xfrm>
              <a:off x="-99094" y="6545886"/>
              <a:ext cx="1544012" cy="369332"/>
            </a:xfrm>
            <a:prstGeom prst="rect">
              <a:avLst/>
            </a:prstGeom>
            <a:noFill/>
            <a:ln>
              <a:noFill/>
            </a:ln>
          </p:spPr>
          <p:txBody>
            <a:bodyPr wrap="none" rtlCol="0">
              <a:spAutoFit/>
            </a:bodyPr>
            <a:lstStyle/>
            <a:p>
              <a:r>
                <a:rPr lang="en-US" b="1">
                  <a:solidFill>
                    <a:srgbClr val="FF0000"/>
                  </a:solidFill>
                  <a:latin typeface="Arial" panose="020B0604020202020204" pitchFamily="34" charset="0"/>
                  <a:cs typeface="Arial" panose="020B0604020202020204" pitchFamily="34" charset="0"/>
                </a:rPr>
                <a:t>TH Tân Bình</a:t>
              </a:r>
            </a:p>
          </p:txBody>
        </p:sp>
      </p:grpSp>
      <p:pic>
        <p:nvPicPr>
          <p:cNvPr id="17" name="Picture 16">
            <a:extLst>
              <a:ext uri="{FF2B5EF4-FFF2-40B4-BE49-F238E27FC236}">
                <a16:creationId xmlns:a16="http://schemas.microsoft.com/office/drawing/2014/main" id="{6F4180BA-401F-490F-88DE-2A25F1053933}"/>
              </a:ext>
            </a:extLst>
          </p:cNvPr>
          <p:cNvPicPr/>
          <p:nvPr/>
        </p:nvPicPr>
        <p:blipFill rotWithShape="1">
          <a:blip r:embed="rId3"/>
          <a:srcRect l="27551" t="47191" r="57701" b="18637"/>
          <a:stretch/>
        </p:blipFill>
        <p:spPr bwMode="auto">
          <a:xfrm>
            <a:off x="9695552" y="3157814"/>
            <a:ext cx="1640098" cy="1980019"/>
          </a:xfrm>
          <a:prstGeom prst="rect">
            <a:avLst/>
          </a:prstGeom>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8CDDB310-5084-49ED-9F9C-7726398E101B}"/>
              </a:ext>
            </a:extLst>
          </p:cNvPr>
          <p:cNvSpPr/>
          <p:nvPr/>
        </p:nvSpPr>
        <p:spPr>
          <a:xfrm>
            <a:off x="1287899" y="3330707"/>
            <a:ext cx="1574470" cy="477054"/>
          </a:xfrm>
          <a:prstGeom prst="rect">
            <a:avLst/>
          </a:prstGeom>
        </p:spPr>
        <p:txBody>
          <a:bodyPr wrap="none">
            <a:spAutoFit/>
          </a:bodyPr>
          <a:lstStyle/>
          <a:p>
            <a:pPr algn="just"/>
            <a:r>
              <a:rPr lang="vi-VN" sz="2500" b="1">
                <a:solidFill>
                  <a:srgbClr val="0000D0"/>
                </a:solidFill>
                <a:latin typeface="Arial" panose="020B0604020202020204" pitchFamily="34" charset="0"/>
                <a:cs typeface="Arial" panose="020B0604020202020204" pitchFamily="34" charset="0"/>
              </a:rPr>
              <a:t>Ưu điểm </a:t>
            </a:r>
            <a:endParaRPr lang="vi-VN" sz="2500" b="1" i="0">
              <a:solidFill>
                <a:srgbClr val="0000D0"/>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8BC98AD-E75E-421B-BB7F-1F527E13FF06}"/>
              </a:ext>
            </a:extLst>
          </p:cNvPr>
          <p:cNvSpPr/>
          <p:nvPr/>
        </p:nvSpPr>
        <p:spPr>
          <a:xfrm>
            <a:off x="1228725" y="3840419"/>
            <a:ext cx="8053820" cy="1785104"/>
          </a:xfrm>
          <a:prstGeom prst="rect">
            <a:avLst/>
          </a:prstGeom>
        </p:spPr>
        <p:txBody>
          <a:bodyPr wrap="square">
            <a:spAutoFit/>
          </a:bodyPr>
          <a:lstStyle/>
          <a:p>
            <a:pPr marL="342900" indent="-342900" algn="just">
              <a:buFont typeface="Wingdings" panose="05000000000000000000" pitchFamily="2" charset="2"/>
              <a:buChar char="Ø"/>
            </a:pPr>
            <a:r>
              <a:rPr lang="en-US" sz="2200">
                <a:latin typeface="Arial" panose="020B0604020202020204" pitchFamily="34" charset="0"/>
                <a:cs typeface="Arial" panose="020B0604020202020204" pitchFamily="34" charset="0"/>
              </a:rPr>
              <a:t>S</a:t>
            </a:r>
            <a:r>
              <a:rPr lang="vi-VN" sz="2200">
                <a:latin typeface="Arial" panose="020B0604020202020204" pitchFamily="34" charset="0"/>
                <a:cs typeface="Arial" panose="020B0604020202020204" pitchFamily="34" charset="0"/>
              </a:rPr>
              <a:t>ử dụng </a:t>
            </a:r>
            <a:r>
              <a:rPr lang="en-US" sz="2200">
                <a:latin typeface="Arial" panose="020B0604020202020204" pitchFamily="34" charset="0"/>
                <a:cs typeface="Arial" panose="020B0604020202020204" pitchFamily="34" charset="0"/>
              </a:rPr>
              <a:t>Google Sheets </a:t>
            </a:r>
            <a:r>
              <a:rPr lang="vi-VN" sz="2200">
                <a:latin typeface="Arial" panose="020B0604020202020204" pitchFamily="34" charset="0"/>
                <a:cs typeface="Arial" panose="020B0604020202020204" pitchFamily="34" charset="0"/>
              </a:rPr>
              <a:t>ở mọi nơi, chỉ cần có internet.</a:t>
            </a:r>
          </a:p>
          <a:p>
            <a:pPr marL="285750" indent="-285750" algn="just">
              <a:buFont typeface="Wingdings" panose="05000000000000000000" pitchFamily="2" charset="2"/>
              <a:buChar char="Ø"/>
            </a:pPr>
            <a:r>
              <a:rPr lang="vi-VN" sz="2200">
                <a:latin typeface="Arial" panose="020B0604020202020204" pitchFamily="34" charset="0"/>
                <a:cs typeface="Arial" panose="020B0604020202020204" pitchFamily="34" charset="0"/>
              </a:rPr>
              <a:t>Hoạt động trên mọi thiết bị</a:t>
            </a:r>
            <a:r>
              <a:rPr lang="en-US" sz="2200">
                <a:latin typeface="Arial" panose="020B0604020202020204" pitchFamily="34" charset="0"/>
                <a:cs typeface="Arial" panose="020B0604020202020204" pitchFamily="34" charset="0"/>
              </a:rPr>
              <a:t>,</a:t>
            </a:r>
            <a:r>
              <a:rPr lang="vi-VN" sz="2200">
                <a:latin typeface="Arial" panose="020B0604020202020204" pitchFamily="34" charset="0"/>
                <a:cs typeface="Arial" panose="020B0604020202020204" pitchFamily="34" charset="0"/>
              </a:rPr>
              <a:t> có sẵn các ứng dụng di động</a:t>
            </a:r>
          </a:p>
          <a:p>
            <a:pPr marL="285750" indent="-285750" algn="just">
              <a:buFont typeface="Wingdings" panose="05000000000000000000" pitchFamily="2" charset="2"/>
              <a:buChar char="Ø"/>
            </a:pPr>
            <a:r>
              <a:rPr lang="vi-VN" sz="2200">
                <a:latin typeface="Arial" panose="020B0604020202020204" pitchFamily="34" charset="0"/>
                <a:cs typeface="Arial" panose="020B0604020202020204" pitchFamily="34" charset="0"/>
              </a:rPr>
              <a:t>Miễn phí và đi kèm với </a:t>
            </a:r>
            <a:r>
              <a:rPr lang="vi-VN" sz="220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Google Drive</a:t>
            </a:r>
            <a:r>
              <a:rPr lang="vi-VN" sz="2200">
                <a:latin typeface="Arial" panose="020B0604020202020204" pitchFamily="34" charset="0"/>
                <a:cs typeface="Arial" panose="020B0604020202020204" pitchFamily="34" charset="0"/>
              </a:rPr>
              <a:t>, Docs và Slide</a:t>
            </a:r>
          </a:p>
          <a:p>
            <a:pPr marL="285750" indent="-285750" algn="just">
              <a:buFont typeface="Wingdings" panose="05000000000000000000" pitchFamily="2" charset="2"/>
              <a:buChar char="Ø"/>
            </a:pPr>
            <a:r>
              <a:rPr lang="vi-VN" sz="2200">
                <a:latin typeface="Arial" panose="020B0604020202020204" pitchFamily="34" charset="0"/>
                <a:cs typeface="Arial" panose="020B0604020202020204" pitchFamily="34" charset="0"/>
              </a:rPr>
              <a:t>Bao gồm hầu hết tất cả các hàm thông dụng</a:t>
            </a:r>
            <a:r>
              <a:rPr lang="en-US" sz="2200">
                <a:latin typeface="Arial" panose="020B0604020202020204" pitchFamily="34" charset="0"/>
                <a:cs typeface="Arial" panose="020B0604020202020204" pitchFamily="34" charset="0"/>
              </a:rPr>
              <a:t> (trong Excel)</a:t>
            </a:r>
            <a:endParaRPr lang="vi-VN" sz="220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US" sz="2200">
                <a:latin typeface="Arial" panose="020B0604020202020204" pitchFamily="34" charset="0"/>
                <a:cs typeface="Arial" panose="020B0604020202020204" pitchFamily="34" charset="0"/>
              </a:rPr>
              <a:t>Chia sẻ, cộng tác dễ dàng</a:t>
            </a:r>
            <a:endParaRPr lang="vi-VN" sz="2200" b="0" i="0">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99E5DEAE-ACCC-422F-A9BB-52E6748E8933}"/>
              </a:ext>
            </a:extLst>
          </p:cNvPr>
          <p:cNvSpPr/>
          <p:nvPr/>
        </p:nvSpPr>
        <p:spPr>
          <a:xfrm>
            <a:off x="1287899" y="1501363"/>
            <a:ext cx="3536546" cy="477054"/>
          </a:xfrm>
          <a:prstGeom prst="rect">
            <a:avLst/>
          </a:prstGeom>
        </p:spPr>
        <p:txBody>
          <a:bodyPr wrap="none">
            <a:spAutoFit/>
          </a:bodyPr>
          <a:lstStyle/>
          <a:p>
            <a:r>
              <a:rPr lang="en-US" sz="2500" b="1">
                <a:solidFill>
                  <a:srgbClr val="0000D0"/>
                </a:solidFill>
                <a:latin typeface="Arial" panose="020B0604020202020204" pitchFamily="34" charset="0"/>
              </a:rPr>
              <a:t>1. Google Sheet là gì?</a:t>
            </a:r>
            <a:endParaRPr lang="en-US" sz="2500" b="1">
              <a:solidFill>
                <a:srgbClr val="0000D0"/>
              </a:solidFill>
              <a:effectLst/>
              <a:latin typeface="Arial" panose="020B0604020202020204" pitchFamily="34" charset="0"/>
            </a:endParaRPr>
          </a:p>
        </p:txBody>
      </p:sp>
      <p:sp>
        <p:nvSpPr>
          <p:cNvPr id="9" name="Rectangle 8">
            <a:extLst>
              <a:ext uri="{FF2B5EF4-FFF2-40B4-BE49-F238E27FC236}">
                <a16:creationId xmlns:a16="http://schemas.microsoft.com/office/drawing/2014/main" id="{F32A2CBF-6A9F-4A0D-A0EB-C91B80C05287}"/>
              </a:ext>
            </a:extLst>
          </p:cNvPr>
          <p:cNvSpPr/>
          <p:nvPr/>
        </p:nvSpPr>
        <p:spPr>
          <a:xfrm>
            <a:off x="1287899" y="2049818"/>
            <a:ext cx="10047751" cy="1107996"/>
          </a:xfrm>
          <a:prstGeom prst="rect">
            <a:avLst/>
          </a:prstGeom>
        </p:spPr>
        <p:txBody>
          <a:bodyPr wrap="square">
            <a:spAutoFit/>
          </a:bodyPr>
          <a:lstStyle/>
          <a:p>
            <a:pPr algn="just"/>
            <a:r>
              <a:rPr lang="en-US" sz="2200">
                <a:solidFill>
                  <a:srgbClr val="333333"/>
                </a:solidFill>
              </a:rPr>
              <a:t>	</a:t>
            </a:r>
            <a:r>
              <a:rPr lang="vi-VN" sz="2200"/>
              <a:t>Google Sheets là sản phẩm nổi bật trong bộ sưu tập ứng dụng của Google Drive, dựa trên trình duyệt để tạo và chỉnh sửa bảng tính miễn phí tương tự như Microsoft Excel.</a:t>
            </a:r>
            <a:endParaRPr lang="en-US" sz="2200"/>
          </a:p>
        </p:txBody>
      </p:sp>
    </p:spTree>
    <p:extLst>
      <p:ext uri="{BB962C8B-B14F-4D97-AF65-F5344CB8AC3E}">
        <p14:creationId xmlns:p14="http://schemas.microsoft.com/office/powerpoint/2010/main" val="2800422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8B2D90-C8D5-4569-9F26-DFFD89CB79E0}"/>
              </a:ext>
            </a:extLst>
          </p:cNvPr>
          <p:cNvGrpSpPr/>
          <p:nvPr/>
        </p:nvGrpSpPr>
        <p:grpSpPr>
          <a:xfrm>
            <a:off x="-99094" y="0"/>
            <a:ext cx="12291094" cy="6915218"/>
            <a:chOff x="-99094" y="0"/>
            <a:chExt cx="12291094" cy="6915218"/>
          </a:xfrm>
        </p:grpSpPr>
        <p:sp>
          <p:nvSpPr>
            <p:cNvPr id="28" name="Rectangle 27">
              <a:extLst>
                <a:ext uri="{FF2B5EF4-FFF2-40B4-BE49-F238E27FC236}">
                  <a16:creationId xmlns:a16="http://schemas.microsoft.com/office/drawing/2014/main" id="{BE15E015-E8C0-49F8-BB88-E10943F7237D}"/>
                </a:ext>
              </a:extLst>
            </p:cNvPr>
            <p:cNvSpPr/>
            <p:nvPr/>
          </p:nvSpPr>
          <p:spPr>
            <a:xfrm>
              <a:off x="0" y="0"/>
              <a:ext cx="12192000" cy="885825"/>
            </a:xfrm>
            <a:prstGeom prst="rect">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2500" b="1">
                  <a:solidFill>
                    <a:schemeClr val="bg1"/>
                  </a:solidFill>
                  <a:latin typeface="Times New Roman" panose="02020603050405020304" pitchFamily="18" charset="0"/>
                  <a:cs typeface="Times New Roman" panose="02020603050405020304" pitchFamily="18" charset="0"/>
                </a:rPr>
                <a:t>1. </a:t>
              </a:r>
              <a:r>
                <a:rPr lang="en-US" sz="2500">
                  <a:solidFill>
                    <a:schemeClr val="bg1"/>
                  </a:solidFill>
                  <a:latin typeface="Arial" panose="020B0604020202020204" pitchFamily="34" charset="0"/>
                  <a:cs typeface="Arial" panose="020B0604020202020204" pitchFamily="34" charset="0"/>
                </a:rPr>
                <a:t>Google trang tính (Google Sheets) – Excel trực tuyến</a:t>
              </a:r>
              <a:endParaRPr lang="en-US" sz="2500" b="1">
                <a:solidFill>
                  <a:schemeClr val="bg1"/>
                </a:solidFill>
                <a:latin typeface="Times New Roman" panose="02020603050405020304" pitchFamily="18" charset="0"/>
                <a:cs typeface="Times New Roman" panose="02020603050405020304" pitchFamily="18" charset="0"/>
              </a:endParaRPr>
            </a:p>
          </p:txBody>
        </p:sp>
        <p:pic>
          <p:nvPicPr>
            <p:cNvPr id="37" name="Picture 36">
              <a:extLst>
                <a:ext uri="{FF2B5EF4-FFF2-40B4-BE49-F238E27FC236}">
                  <a16:creationId xmlns:a16="http://schemas.microsoft.com/office/drawing/2014/main" id="{08BD01B0-3B37-4DC8-A324-80ADB2ADC4DD}"/>
                </a:ext>
              </a:extLst>
            </p:cNvPr>
            <p:cNvPicPr>
              <a:picLocks noChangeAspect="1"/>
            </p:cNvPicPr>
            <p:nvPr/>
          </p:nvPicPr>
          <p:blipFill>
            <a:blip r:embed="rId2"/>
            <a:stretch>
              <a:fillRect/>
            </a:stretch>
          </p:blipFill>
          <p:spPr>
            <a:xfrm>
              <a:off x="0" y="5996735"/>
              <a:ext cx="2457450" cy="885825"/>
            </a:xfrm>
            <a:prstGeom prst="rect">
              <a:avLst/>
            </a:prstGeom>
          </p:spPr>
        </p:pic>
        <p:sp>
          <p:nvSpPr>
            <p:cNvPr id="38" name="TextBox 37">
              <a:extLst>
                <a:ext uri="{FF2B5EF4-FFF2-40B4-BE49-F238E27FC236}">
                  <a16:creationId xmlns:a16="http://schemas.microsoft.com/office/drawing/2014/main" id="{B809A762-68D4-4840-A63A-51C34A156FD1}"/>
                </a:ext>
              </a:extLst>
            </p:cNvPr>
            <p:cNvSpPr txBox="1"/>
            <p:nvPr/>
          </p:nvSpPr>
          <p:spPr>
            <a:xfrm>
              <a:off x="-99094" y="6545886"/>
              <a:ext cx="1544012" cy="369332"/>
            </a:xfrm>
            <a:prstGeom prst="rect">
              <a:avLst/>
            </a:prstGeom>
            <a:noFill/>
          </p:spPr>
          <p:txBody>
            <a:bodyPr wrap="none" rtlCol="0">
              <a:spAutoFit/>
            </a:bodyPr>
            <a:lstStyle/>
            <a:p>
              <a:r>
                <a:rPr lang="en-US" b="1">
                  <a:solidFill>
                    <a:srgbClr val="FF0000"/>
                  </a:solidFill>
                  <a:latin typeface="Arial" panose="020B0604020202020204" pitchFamily="34" charset="0"/>
                  <a:cs typeface="Arial" panose="020B0604020202020204" pitchFamily="34" charset="0"/>
                </a:rPr>
                <a:t>TH Tân Bình</a:t>
              </a:r>
            </a:p>
          </p:txBody>
        </p:sp>
      </p:grpSp>
      <p:pic>
        <p:nvPicPr>
          <p:cNvPr id="17" name="Picture 16">
            <a:extLst>
              <a:ext uri="{FF2B5EF4-FFF2-40B4-BE49-F238E27FC236}">
                <a16:creationId xmlns:a16="http://schemas.microsoft.com/office/drawing/2014/main" id="{6F4180BA-401F-490F-88DE-2A25F1053933}"/>
              </a:ext>
            </a:extLst>
          </p:cNvPr>
          <p:cNvPicPr/>
          <p:nvPr/>
        </p:nvPicPr>
        <p:blipFill rotWithShape="1">
          <a:blip r:embed="rId3"/>
          <a:srcRect l="27551" t="47191" r="57701" b="18637"/>
          <a:stretch/>
        </p:blipFill>
        <p:spPr bwMode="auto">
          <a:xfrm>
            <a:off x="8742152" y="2757645"/>
            <a:ext cx="1828866" cy="2133010"/>
          </a:xfrm>
          <a:prstGeom prst="rect">
            <a:avLst/>
          </a:prstGeom>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8CDDB310-5084-49ED-9F9C-7726398E101B}"/>
              </a:ext>
            </a:extLst>
          </p:cNvPr>
          <p:cNvSpPr/>
          <p:nvPr/>
        </p:nvSpPr>
        <p:spPr>
          <a:xfrm>
            <a:off x="1444918" y="1586093"/>
            <a:ext cx="6133410" cy="477054"/>
          </a:xfrm>
          <a:prstGeom prst="rect">
            <a:avLst/>
          </a:prstGeom>
        </p:spPr>
        <p:txBody>
          <a:bodyPr wrap="none">
            <a:spAutoFit/>
          </a:bodyPr>
          <a:lstStyle/>
          <a:p>
            <a:pPr algn="just"/>
            <a:r>
              <a:rPr lang="en-US" sz="2500" b="1">
                <a:solidFill>
                  <a:srgbClr val="0000D0"/>
                </a:solidFill>
                <a:latin typeface="Arial" panose="020B0604020202020204" pitchFamily="34" charset="0"/>
                <a:cs typeface="Arial" panose="020B0604020202020204" pitchFamily="34" charset="0"/>
              </a:rPr>
              <a:t>2. Thao tác c</a:t>
            </a:r>
            <a:r>
              <a:rPr lang="vi-VN" sz="2500" b="1">
                <a:solidFill>
                  <a:srgbClr val="0000D0"/>
                </a:solidFill>
                <a:latin typeface="Arial" panose="020B0604020202020204" pitchFamily="34" charset="0"/>
                <a:cs typeface="Arial" panose="020B0604020202020204" pitchFamily="34" charset="0"/>
              </a:rPr>
              <a:t>ơ</a:t>
            </a:r>
            <a:r>
              <a:rPr lang="en-US" sz="2500" b="1">
                <a:solidFill>
                  <a:srgbClr val="0000D0"/>
                </a:solidFill>
                <a:latin typeface="Arial" panose="020B0604020202020204" pitchFamily="34" charset="0"/>
                <a:cs typeface="Arial" panose="020B0604020202020204" pitchFamily="34" charset="0"/>
              </a:rPr>
              <a:t> bản trên </a:t>
            </a:r>
            <a:r>
              <a:rPr lang="vi-VN" sz="2500" b="1">
                <a:solidFill>
                  <a:srgbClr val="0000D0"/>
                </a:solidFill>
                <a:latin typeface="Arial" panose="020B0604020202020204" pitchFamily="34" charset="0"/>
                <a:cs typeface="Arial" panose="020B0604020202020204" pitchFamily="34" charset="0"/>
              </a:rPr>
              <a:t>Google Sheets</a:t>
            </a:r>
            <a:r>
              <a:rPr lang="en-US" sz="2500" b="1">
                <a:solidFill>
                  <a:srgbClr val="0000D0"/>
                </a:solidFill>
                <a:latin typeface="Arial" panose="020B0604020202020204" pitchFamily="34" charset="0"/>
                <a:cs typeface="Arial" panose="020B0604020202020204" pitchFamily="34" charset="0"/>
              </a:rPr>
              <a:t>.</a:t>
            </a:r>
            <a:endParaRPr lang="vi-VN" sz="2500" b="1" i="0">
              <a:solidFill>
                <a:srgbClr val="0000D0"/>
              </a:solidFill>
              <a:effectLst/>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F55A816-E36E-4F66-8E17-5EF62AFD7512}"/>
              </a:ext>
            </a:extLst>
          </p:cNvPr>
          <p:cNvSpPr/>
          <p:nvPr/>
        </p:nvSpPr>
        <p:spPr>
          <a:xfrm>
            <a:off x="2166685" y="2438990"/>
            <a:ext cx="5649303" cy="3939540"/>
          </a:xfrm>
          <a:prstGeom prst="rect">
            <a:avLst/>
          </a:prstGeom>
        </p:spPr>
        <p:txBody>
          <a:bodyPr wrap="none">
            <a:spAutoFit/>
          </a:bodyPr>
          <a:lstStyle/>
          <a:p>
            <a:pPr marL="342900" indent="-342900" algn="just">
              <a:lnSpc>
                <a:spcPct val="150000"/>
              </a:lnSpc>
              <a:buFont typeface="Wingdings" panose="05000000000000000000" pitchFamily="2" charset="2"/>
              <a:buChar char="Ø"/>
            </a:pPr>
            <a:r>
              <a:rPr lang="en-US" sz="2500">
                <a:solidFill>
                  <a:srgbClr val="0000D0"/>
                </a:solidFill>
                <a:latin typeface="Arial" panose="020B0604020202020204" pitchFamily="34" charset="0"/>
                <a:cs typeface="Arial" panose="020B0604020202020204" pitchFamily="34" charset="0"/>
              </a:rPr>
              <a:t>Cách mở google sheets</a:t>
            </a:r>
          </a:p>
          <a:p>
            <a:pPr marL="342900" indent="-342900" algn="just">
              <a:lnSpc>
                <a:spcPct val="150000"/>
              </a:lnSpc>
              <a:buFont typeface="Wingdings" panose="05000000000000000000" pitchFamily="2" charset="2"/>
              <a:buChar char="Ø"/>
            </a:pPr>
            <a:r>
              <a:rPr lang="en-US" sz="2500">
                <a:solidFill>
                  <a:srgbClr val="0000D0"/>
                </a:solidFill>
                <a:latin typeface="Arial" panose="020B0604020202020204" pitchFamily="34" charset="0"/>
                <a:cs typeface="Arial" panose="020B0604020202020204" pitchFamily="34" charset="0"/>
              </a:rPr>
              <a:t>Tạo trang tính.</a:t>
            </a:r>
          </a:p>
          <a:p>
            <a:pPr marL="342900" indent="-342900" algn="just">
              <a:lnSpc>
                <a:spcPct val="150000"/>
              </a:lnSpc>
              <a:buFont typeface="Wingdings" panose="05000000000000000000" pitchFamily="2" charset="2"/>
              <a:buChar char="Ø"/>
            </a:pPr>
            <a:r>
              <a:rPr lang="en-US" sz="2500" i="0">
                <a:solidFill>
                  <a:srgbClr val="0000D0"/>
                </a:solidFill>
                <a:effectLst/>
                <a:latin typeface="Arial" panose="020B0604020202020204" pitchFamily="34" charset="0"/>
                <a:cs typeface="Arial" panose="020B0604020202020204" pitchFamily="34" charset="0"/>
              </a:rPr>
              <a:t>Nhập dữ liệu</a:t>
            </a:r>
          </a:p>
          <a:p>
            <a:pPr marL="342900" indent="-342900" algn="just">
              <a:lnSpc>
                <a:spcPct val="150000"/>
              </a:lnSpc>
              <a:buFont typeface="Wingdings" panose="05000000000000000000" pitchFamily="2" charset="2"/>
              <a:buChar char="Ø"/>
            </a:pPr>
            <a:r>
              <a:rPr lang="en-US" sz="2500">
                <a:solidFill>
                  <a:srgbClr val="0000D0"/>
                </a:solidFill>
                <a:latin typeface="Arial" panose="020B0604020202020204" pitchFamily="34" charset="0"/>
                <a:cs typeface="Arial" panose="020B0604020202020204" pitchFamily="34" charset="0"/>
              </a:rPr>
              <a:t>Sử dụng các công thức để tính toán</a:t>
            </a:r>
          </a:p>
          <a:p>
            <a:pPr marL="342900" indent="-342900" algn="just">
              <a:lnSpc>
                <a:spcPct val="150000"/>
              </a:lnSpc>
              <a:buFont typeface="Wingdings" panose="05000000000000000000" pitchFamily="2" charset="2"/>
              <a:buChar char="Ø"/>
            </a:pPr>
            <a:r>
              <a:rPr lang="en-US" sz="2500">
                <a:solidFill>
                  <a:srgbClr val="0000D0"/>
                </a:solidFill>
                <a:latin typeface="Arial" panose="020B0604020202020204" pitchFamily="34" charset="0"/>
                <a:cs typeface="Arial" panose="020B0604020202020204" pitchFamily="34" charset="0"/>
              </a:rPr>
              <a:t>Đổi tên và tải tệp tin</a:t>
            </a:r>
          </a:p>
          <a:p>
            <a:pPr marL="342900" indent="-342900" algn="just">
              <a:lnSpc>
                <a:spcPct val="150000"/>
              </a:lnSpc>
              <a:buFont typeface="Wingdings" panose="05000000000000000000" pitchFamily="2" charset="2"/>
              <a:buChar char="Ø"/>
            </a:pPr>
            <a:r>
              <a:rPr lang="en-US" sz="2500">
                <a:solidFill>
                  <a:srgbClr val="0000D0"/>
                </a:solidFill>
                <a:latin typeface="Arial" panose="020B0604020202020204" pitchFamily="34" charset="0"/>
                <a:cs typeface="Arial" panose="020B0604020202020204" pitchFamily="34" charset="0"/>
              </a:rPr>
              <a:t>Chia sẻ trang tính</a:t>
            </a:r>
          </a:p>
          <a:p>
            <a:pPr algn="just"/>
            <a:endParaRPr lang="vi-VN" sz="2500" i="0">
              <a:solidFill>
                <a:srgbClr val="0000D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325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8B2D90-C8D5-4569-9F26-DFFD89CB79E0}"/>
              </a:ext>
            </a:extLst>
          </p:cNvPr>
          <p:cNvGrpSpPr/>
          <p:nvPr/>
        </p:nvGrpSpPr>
        <p:grpSpPr>
          <a:xfrm>
            <a:off x="-99094" y="0"/>
            <a:ext cx="12291094" cy="6915218"/>
            <a:chOff x="-99094" y="0"/>
            <a:chExt cx="12291094" cy="6915218"/>
          </a:xfrm>
        </p:grpSpPr>
        <p:sp>
          <p:nvSpPr>
            <p:cNvPr id="28" name="Rectangle 27">
              <a:extLst>
                <a:ext uri="{FF2B5EF4-FFF2-40B4-BE49-F238E27FC236}">
                  <a16:creationId xmlns:a16="http://schemas.microsoft.com/office/drawing/2014/main" id="{BE15E015-E8C0-49F8-BB88-E10943F7237D}"/>
                </a:ext>
              </a:extLst>
            </p:cNvPr>
            <p:cNvSpPr/>
            <p:nvPr/>
          </p:nvSpPr>
          <p:spPr>
            <a:xfrm>
              <a:off x="0" y="0"/>
              <a:ext cx="12192000" cy="885825"/>
            </a:xfrm>
            <a:prstGeom prst="rect">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3000" b="1">
                  <a:solidFill>
                    <a:schemeClr val="bg1"/>
                  </a:solidFill>
                  <a:latin typeface="Times New Roman" panose="02020603050405020304" pitchFamily="18" charset="0"/>
                  <a:cs typeface="Times New Roman" panose="02020603050405020304" pitchFamily="18" charset="0"/>
                </a:rPr>
                <a:t>  </a:t>
              </a:r>
              <a:r>
                <a:rPr lang="en-US" sz="2500" b="1">
                  <a:solidFill>
                    <a:schemeClr val="bg1"/>
                  </a:solidFill>
                  <a:latin typeface="Times New Roman" panose="02020603050405020304" pitchFamily="18" charset="0"/>
                  <a:cs typeface="Times New Roman" panose="02020603050405020304" pitchFamily="18" charset="0"/>
                </a:rPr>
                <a:t>2. </a:t>
              </a:r>
              <a:r>
                <a:rPr lang="en-US" sz="2500">
                  <a:solidFill>
                    <a:schemeClr val="bg1"/>
                  </a:solidFill>
                  <a:latin typeface="Arial" panose="020B0604020202020204" pitchFamily="34" charset="0"/>
                  <a:cs typeface="Arial" panose="020B0604020202020204" pitchFamily="34" charset="0"/>
                </a:rPr>
                <a:t>Google tài liệu (Google docs) – Word trực tuyến</a:t>
              </a:r>
              <a:endParaRPr lang="en-US" sz="2500" b="1">
                <a:solidFill>
                  <a:schemeClr val="bg1"/>
                </a:solidFill>
                <a:latin typeface="Times New Roman" panose="02020603050405020304" pitchFamily="18" charset="0"/>
                <a:cs typeface="Times New Roman" panose="02020603050405020304" pitchFamily="18" charset="0"/>
              </a:endParaRPr>
            </a:p>
          </p:txBody>
        </p:sp>
        <p:pic>
          <p:nvPicPr>
            <p:cNvPr id="37" name="Picture 36">
              <a:extLst>
                <a:ext uri="{FF2B5EF4-FFF2-40B4-BE49-F238E27FC236}">
                  <a16:creationId xmlns:a16="http://schemas.microsoft.com/office/drawing/2014/main" id="{08BD01B0-3B37-4DC8-A324-80ADB2ADC4DD}"/>
                </a:ext>
              </a:extLst>
            </p:cNvPr>
            <p:cNvPicPr>
              <a:picLocks noChangeAspect="1"/>
            </p:cNvPicPr>
            <p:nvPr/>
          </p:nvPicPr>
          <p:blipFill>
            <a:blip r:embed="rId2"/>
            <a:stretch>
              <a:fillRect/>
            </a:stretch>
          </p:blipFill>
          <p:spPr>
            <a:xfrm>
              <a:off x="0" y="5996735"/>
              <a:ext cx="2457450" cy="885825"/>
            </a:xfrm>
            <a:prstGeom prst="rect">
              <a:avLst/>
            </a:prstGeom>
          </p:spPr>
        </p:pic>
        <p:sp>
          <p:nvSpPr>
            <p:cNvPr id="38" name="TextBox 37">
              <a:extLst>
                <a:ext uri="{FF2B5EF4-FFF2-40B4-BE49-F238E27FC236}">
                  <a16:creationId xmlns:a16="http://schemas.microsoft.com/office/drawing/2014/main" id="{B809A762-68D4-4840-A63A-51C34A156FD1}"/>
                </a:ext>
              </a:extLst>
            </p:cNvPr>
            <p:cNvSpPr txBox="1"/>
            <p:nvPr/>
          </p:nvSpPr>
          <p:spPr>
            <a:xfrm>
              <a:off x="-99094" y="6545886"/>
              <a:ext cx="1544012" cy="369332"/>
            </a:xfrm>
            <a:prstGeom prst="rect">
              <a:avLst/>
            </a:prstGeom>
            <a:noFill/>
          </p:spPr>
          <p:txBody>
            <a:bodyPr wrap="none" rtlCol="0">
              <a:spAutoFit/>
            </a:bodyPr>
            <a:lstStyle/>
            <a:p>
              <a:r>
                <a:rPr lang="en-US" b="1">
                  <a:solidFill>
                    <a:srgbClr val="FF0000"/>
                  </a:solidFill>
                  <a:latin typeface="Arial" panose="020B0604020202020204" pitchFamily="34" charset="0"/>
                  <a:cs typeface="Arial" panose="020B0604020202020204" pitchFamily="34" charset="0"/>
                </a:rPr>
                <a:t>TH Tân Bình</a:t>
              </a:r>
            </a:p>
          </p:txBody>
        </p:sp>
      </p:grpSp>
      <p:sp>
        <p:nvSpPr>
          <p:cNvPr id="3" name="Rectangle 2">
            <a:extLst>
              <a:ext uri="{FF2B5EF4-FFF2-40B4-BE49-F238E27FC236}">
                <a16:creationId xmlns:a16="http://schemas.microsoft.com/office/drawing/2014/main" id="{153DF0BA-EF1E-4CEC-A9C4-82A0EDD159CB}"/>
              </a:ext>
            </a:extLst>
          </p:cNvPr>
          <p:cNvSpPr/>
          <p:nvPr/>
        </p:nvSpPr>
        <p:spPr>
          <a:xfrm>
            <a:off x="734061" y="1083441"/>
            <a:ext cx="4780476" cy="477054"/>
          </a:xfrm>
          <a:prstGeom prst="rect">
            <a:avLst/>
          </a:prstGeom>
        </p:spPr>
        <p:txBody>
          <a:bodyPr wrap="none">
            <a:spAutoFit/>
          </a:bodyPr>
          <a:lstStyle/>
          <a:p>
            <a:r>
              <a:rPr lang="en-US" sz="2500" b="1">
                <a:solidFill>
                  <a:srgbClr val="0000D0"/>
                </a:solidFill>
                <a:latin typeface="Arial" panose="020B0604020202020204" pitchFamily="34" charset="0"/>
              </a:rPr>
              <a:t>1. Tổng quan về Google Docs</a:t>
            </a:r>
            <a:endParaRPr lang="en-US" sz="2500" b="1">
              <a:solidFill>
                <a:srgbClr val="0000D0"/>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B672F928-64A6-4234-A816-4C372B421FCE}"/>
              </a:ext>
            </a:extLst>
          </p:cNvPr>
          <p:cNvSpPr/>
          <p:nvPr/>
        </p:nvSpPr>
        <p:spPr>
          <a:xfrm>
            <a:off x="897121" y="1576400"/>
            <a:ext cx="10789568" cy="1107996"/>
          </a:xfrm>
          <a:prstGeom prst="rect">
            <a:avLst/>
          </a:prstGeom>
        </p:spPr>
        <p:txBody>
          <a:bodyPr wrap="square">
            <a:spAutoFit/>
          </a:bodyPr>
          <a:lstStyle/>
          <a:p>
            <a:pPr algn="just"/>
            <a:r>
              <a:rPr lang="en-US" sz="2200">
                <a:solidFill>
                  <a:srgbClr val="0000D0"/>
                </a:solidFill>
                <a:latin typeface="Arial" panose="020B0604020202020204" pitchFamily="34" charset="0"/>
                <a:cs typeface="Arial" panose="020B0604020202020204" pitchFamily="34" charset="0"/>
              </a:rPr>
              <a:t> 	</a:t>
            </a:r>
            <a:r>
              <a:rPr lang="vi-VN" sz="2200">
                <a:latin typeface="Arial" panose="020B0604020202020204" pitchFamily="34" charset="0"/>
                <a:cs typeface="Arial" panose="020B0604020202020204" pitchFamily="34" charset="0"/>
              </a:rPr>
              <a:t>Google Docs là một một trong những công cụ xử lý văn bản online của Google.</a:t>
            </a:r>
            <a:r>
              <a:rPr lang="en-US" sz="2200">
                <a:latin typeface="Arial" panose="020B0604020202020204" pitchFamily="34" charset="0"/>
                <a:cs typeface="Arial" panose="020B0604020202020204" pitchFamily="34" charset="0"/>
              </a:rPr>
              <a:t> C</a:t>
            </a:r>
            <a:r>
              <a:rPr lang="vi-VN" sz="2200">
                <a:latin typeface="Arial" panose="020B0604020202020204" pitchFamily="34" charset="0"/>
                <a:cs typeface="Arial" panose="020B0604020202020204" pitchFamily="34" charset="0"/>
              </a:rPr>
              <a:t>ho phép người dùng soạn thảo, chỉnh sửa văn bản, cũng như trình chiếu văn bản một cách dễ dàng trên Internet.</a:t>
            </a:r>
            <a:endParaRPr lang="en-US" sz="2200">
              <a:solidFill>
                <a:srgbClr val="0000D0"/>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3D36AF3-6C19-452B-9460-C99A8F44A65F}"/>
              </a:ext>
            </a:extLst>
          </p:cNvPr>
          <p:cNvSpPr/>
          <p:nvPr/>
        </p:nvSpPr>
        <p:spPr>
          <a:xfrm>
            <a:off x="862103" y="2848983"/>
            <a:ext cx="10055277" cy="1754326"/>
          </a:xfrm>
          <a:prstGeom prst="rect">
            <a:avLst/>
          </a:prstGeom>
        </p:spPr>
        <p:txBody>
          <a:bodyPr wrap="square">
            <a:spAutoFit/>
          </a:bodyPr>
          <a:lstStyle/>
          <a:p>
            <a:r>
              <a:rPr lang="vi-VN" sz="2000" b="1">
                <a:solidFill>
                  <a:srgbClr val="0000D0"/>
                </a:solidFill>
              </a:rPr>
              <a:t>Ưu điểm</a:t>
            </a:r>
          </a:p>
          <a:p>
            <a:pPr>
              <a:buFont typeface="Arial" panose="020B0604020202020204" pitchFamily="34" charset="0"/>
              <a:buChar char="•"/>
            </a:pPr>
            <a:r>
              <a:rPr lang="vi-VN" sz="2200"/>
              <a:t>Công cụ sử dụng hoàn toàn miễn phí.</a:t>
            </a:r>
          </a:p>
          <a:p>
            <a:pPr algn="just">
              <a:buFont typeface="Arial" panose="020B0604020202020204" pitchFamily="34" charset="0"/>
              <a:buChar char="•"/>
            </a:pPr>
            <a:r>
              <a:rPr lang="vi-VN" sz="2200"/>
              <a:t>Nhập dữ liệu bằng giọng nói, trình chiếu slide, </a:t>
            </a:r>
            <a:r>
              <a:rPr lang="en-US" sz="2200"/>
              <a:t>.</a:t>
            </a:r>
            <a:r>
              <a:rPr lang="vi-VN" sz="2200"/>
              <a:t>...</a:t>
            </a:r>
          </a:p>
          <a:p>
            <a:pPr>
              <a:buFont typeface="Arial" panose="020B0604020202020204" pitchFamily="34" charset="0"/>
              <a:buChar char="•"/>
            </a:pPr>
            <a:r>
              <a:rPr lang="en-US" sz="2200">
                <a:latin typeface="Arial" panose="020B0604020202020204" pitchFamily="34" charset="0"/>
                <a:cs typeface="Arial" panose="020B0604020202020204" pitchFamily="34" charset="0"/>
              </a:rPr>
              <a:t>Chia sẻ và cộng tác dễ dàng</a:t>
            </a:r>
            <a:endParaRPr lang="vi-VN" sz="2200">
              <a:latin typeface="Arial" panose="020B0604020202020204" pitchFamily="34" charset="0"/>
              <a:cs typeface="Arial" panose="020B0604020202020204" pitchFamily="34" charset="0"/>
            </a:endParaRPr>
          </a:p>
          <a:p>
            <a:pPr>
              <a:buFont typeface="Arial" panose="020B0604020202020204" pitchFamily="34" charset="0"/>
              <a:buChar char="•"/>
            </a:pPr>
            <a:r>
              <a:rPr lang="en-US" sz="2200">
                <a:solidFill>
                  <a:srgbClr val="333333"/>
                </a:solidFill>
              </a:rPr>
              <a:t> </a:t>
            </a:r>
            <a:r>
              <a:rPr lang="vi-VN" sz="2000"/>
              <a:t>Đặc biệt, công cụ còn hỗ trợ cho người dùng chỉnh sửa khi không có mạng</a:t>
            </a:r>
            <a:r>
              <a:rPr lang="vi-VN" sz="2200">
                <a:solidFill>
                  <a:srgbClr val="333333"/>
                </a:solidFill>
              </a:rPr>
              <a:t>.</a:t>
            </a:r>
          </a:p>
        </p:txBody>
      </p:sp>
      <p:pic>
        <p:nvPicPr>
          <p:cNvPr id="1026" name="Picture 2" descr="Google Docs là gì | 8 tính năng cơ bản của Google Docs">
            <a:extLst>
              <a:ext uri="{FF2B5EF4-FFF2-40B4-BE49-F238E27FC236}">
                <a16:creationId xmlns:a16="http://schemas.microsoft.com/office/drawing/2014/main" id="{743DBF77-BDBB-4D29-B8FF-AE770DA922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088" t="7351" r="28159" b="8249"/>
          <a:stretch/>
        </p:blipFill>
        <p:spPr bwMode="auto">
          <a:xfrm>
            <a:off x="9787774" y="2436886"/>
            <a:ext cx="2259213" cy="230832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931D914-9C28-4B7A-BB34-3DE25C173571}"/>
              </a:ext>
            </a:extLst>
          </p:cNvPr>
          <p:cNvSpPr/>
          <p:nvPr/>
        </p:nvSpPr>
        <p:spPr>
          <a:xfrm>
            <a:off x="897121" y="4673296"/>
            <a:ext cx="10972800" cy="1354217"/>
          </a:xfrm>
          <a:prstGeom prst="rect">
            <a:avLst/>
          </a:prstGeom>
        </p:spPr>
        <p:txBody>
          <a:bodyPr wrap="square">
            <a:spAutoFit/>
          </a:bodyPr>
          <a:lstStyle/>
          <a:p>
            <a:pPr algn="just"/>
            <a:r>
              <a:rPr lang="vi-VN" sz="2000" b="1">
                <a:solidFill>
                  <a:srgbClr val="0000D0"/>
                </a:solidFill>
              </a:rPr>
              <a:t>Nhược điểm</a:t>
            </a:r>
          </a:p>
          <a:p>
            <a:pPr algn="just">
              <a:buFont typeface="Arial" panose="020B0604020202020204" pitchFamily="34" charset="0"/>
              <a:buChar char="•"/>
            </a:pPr>
            <a:r>
              <a:rPr lang="vi-VN" sz="2000"/>
              <a:t>Văn bản được soạn thảo trên Google Docs, khi tải về máy có thể gặp một vài lỗi về định dạng.</a:t>
            </a:r>
          </a:p>
          <a:p>
            <a:pPr algn="just">
              <a:buFont typeface="Arial" panose="020B0604020202020204" pitchFamily="34" charset="0"/>
              <a:buChar char="•"/>
            </a:pPr>
            <a:r>
              <a:rPr lang="vi-VN" sz="2000"/>
              <a:t>Có một vài trường hợp khi chèn hình vào trong văn bản, người dùng không thể chỉnh sửa được tài liệu </a:t>
            </a:r>
            <a:r>
              <a:rPr lang="vi-VN" sz="2200"/>
              <a:t>hoặc</a:t>
            </a:r>
            <a:r>
              <a:rPr lang="vi-VN" sz="2000"/>
              <a:t> thậm chí không dùng được các tính năng khác.</a:t>
            </a:r>
          </a:p>
        </p:txBody>
      </p:sp>
    </p:spTree>
    <p:extLst>
      <p:ext uri="{BB962C8B-B14F-4D97-AF65-F5344CB8AC3E}">
        <p14:creationId xmlns:p14="http://schemas.microsoft.com/office/powerpoint/2010/main" val="769053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8B2D90-C8D5-4569-9F26-DFFD89CB79E0}"/>
              </a:ext>
            </a:extLst>
          </p:cNvPr>
          <p:cNvGrpSpPr/>
          <p:nvPr/>
        </p:nvGrpSpPr>
        <p:grpSpPr>
          <a:xfrm>
            <a:off x="-99094" y="0"/>
            <a:ext cx="12291094" cy="6915218"/>
            <a:chOff x="-99094" y="0"/>
            <a:chExt cx="12291094" cy="6915218"/>
          </a:xfrm>
        </p:grpSpPr>
        <p:sp>
          <p:nvSpPr>
            <p:cNvPr id="28" name="Rectangle 27">
              <a:extLst>
                <a:ext uri="{FF2B5EF4-FFF2-40B4-BE49-F238E27FC236}">
                  <a16:creationId xmlns:a16="http://schemas.microsoft.com/office/drawing/2014/main" id="{BE15E015-E8C0-49F8-BB88-E10943F7237D}"/>
                </a:ext>
              </a:extLst>
            </p:cNvPr>
            <p:cNvSpPr/>
            <p:nvPr/>
          </p:nvSpPr>
          <p:spPr>
            <a:xfrm>
              <a:off x="0" y="0"/>
              <a:ext cx="12192000" cy="1052945"/>
            </a:xfrm>
            <a:prstGeom prst="rect">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3000" b="1">
                  <a:solidFill>
                    <a:schemeClr val="bg1"/>
                  </a:solidFill>
                  <a:latin typeface="Times New Roman" panose="02020603050405020304" pitchFamily="18" charset="0"/>
                  <a:cs typeface="Times New Roman" panose="02020603050405020304" pitchFamily="18" charset="0"/>
                </a:rPr>
                <a:t>  </a:t>
              </a:r>
              <a:r>
                <a:rPr lang="en-US" sz="2500" b="1">
                  <a:solidFill>
                    <a:schemeClr val="bg1"/>
                  </a:solidFill>
                  <a:latin typeface="Times New Roman" panose="02020603050405020304" pitchFamily="18" charset="0"/>
                  <a:cs typeface="Times New Roman" panose="02020603050405020304" pitchFamily="18" charset="0"/>
                </a:rPr>
                <a:t>2. </a:t>
              </a:r>
              <a:r>
                <a:rPr lang="en-US" sz="2500">
                  <a:solidFill>
                    <a:schemeClr val="bg1"/>
                  </a:solidFill>
                  <a:latin typeface="Arial" panose="020B0604020202020204" pitchFamily="34" charset="0"/>
                  <a:cs typeface="Arial" panose="020B0604020202020204" pitchFamily="34" charset="0"/>
                </a:rPr>
                <a:t>Google tài liệu (Google docs) – Word trực tuyến</a:t>
              </a:r>
              <a:endParaRPr lang="en-US" sz="2500" b="1">
                <a:solidFill>
                  <a:schemeClr val="bg1"/>
                </a:solidFill>
                <a:latin typeface="Times New Roman" panose="02020603050405020304" pitchFamily="18" charset="0"/>
                <a:cs typeface="Times New Roman" panose="02020603050405020304" pitchFamily="18" charset="0"/>
              </a:endParaRPr>
            </a:p>
          </p:txBody>
        </p:sp>
        <p:pic>
          <p:nvPicPr>
            <p:cNvPr id="37" name="Picture 36">
              <a:extLst>
                <a:ext uri="{FF2B5EF4-FFF2-40B4-BE49-F238E27FC236}">
                  <a16:creationId xmlns:a16="http://schemas.microsoft.com/office/drawing/2014/main" id="{08BD01B0-3B37-4DC8-A324-80ADB2ADC4DD}"/>
                </a:ext>
              </a:extLst>
            </p:cNvPr>
            <p:cNvPicPr>
              <a:picLocks noChangeAspect="1"/>
            </p:cNvPicPr>
            <p:nvPr/>
          </p:nvPicPr>
          <p:blipFill>
            <a:blip r:embed="rId2"/>
            <a:stretch>
              <a:fillRect/>
            </a:stretch>
          </p:blipFill>
          <p:spPr>
            <a:xfrm>
              <a:off x="0" y="5996735"/>
              <a:ext cx="2457450" cy="885825"/>
            </a:xfrm>
            <a:prstGeom prst="rect">
              <a:avLst/>
            </a:prstGeom>
          </p:spPr>
        </p:pic>
        <p:sp>
          <p:nvSpPr>
            <p:cNvPr id="38" name="TextBox 37">
              <a:extLst>
                <a:ext uri="{FF2B5EF4-FFF2-40B4-BE49-F238E27FC236}">
                  <a16:creationId xmlns:a16="http://schemas.microsoft.com/office/drawing/2014/main" id="{B809A762-68D4-4840-A63A-51C34A156FD1}"/>
                </a:ext>
              </a:extLst>
            </p:cNvPr>
            <p:cNvSpPr txBox="1"/>
            <p:nvPr/>
          </p:nvSpPr>
          <p:spPr>
            <a:xfrm>
              <a:off x="-99094" y="6545886"/>
              <a:ext cx="1544012" cy="369332"/>
            </a:xfrm>
            <a:prstGeom prst="rect">
              <a:avLst/>
            </a:prstGeom>
            <a:noFill/>
          </p:spPr>
          <p:txBody>
            <a:bodyPr wrap="none" rtlCol="0">
              <a:spAutoFit/>
            </a:bodyPr>
            <a:lstStyle/>
            <a:p>
              <a:r>
                <a:rPr lang="en-US" b="1">
                  <a:solidFill>
                    <a:srgbClr val="FF0000"/>
                  </a:solidFill>
                  <a:latin typeface="Arial" panose="020B0604020202020204" pitchFamily="34" charset="0"/>
                  <a:cs typeface="Arial" panose="020B0604020202020204" pitchFamily="34" charset="0"/>
                </a:rPr>
                <a:t>TH Tân Bình</a:t>
              </a:r>
            </a:p>
          </p:txBody>
        </p:sp>
      </p:grpSp>
      <p:pic>
        <p:nvPicPr>
          <p:cNvPr id="1026" name="Picture 2" descr="Google Docs là gì | 8 tính năng cơ bản của Google Docs">
            <a:extLst>
              <a:ext uri="{FF2B5EF4-FFF2-40B4-BE49-F238E27FC236}">
                <a16:creationId xmlns:a16="http://schemas.microsoft.com/office/drawing/2014/main" id="{743DBF77-BDBB-4D29-B8FF-AE770DA922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088" t="7351" r="28159" b="8249"/>
          <a:stretch/>
        </p:blipFill>
        <p:spPr bwMode="auto">
          <a:xfrm>
            <a:off x="8637847" y="2693643"/>
            <a:ext cx="2259213" cy="230832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FC0CC6CD-5F47-438C-855F-6FAB4C1D3A0B}"/>
              </a:ext>
            </a:extLst>
          </p:cNvPr>
          <p:cNvSpPr/>
          <p:nvPr/>
        </p:nvSpPr>
        <p:spPr>
          <a:xfrm>
            <a:off x="1685369" y="1586093"/>
            <a:ext cx="5652509" cy="477054"/>
          </a:xfrm>
          <a:prstGeom prst="rect">
            <a:avLst/>
          </a:prstGeom>
        </p:spPr>
        <p:txBody>
          <a:bodyPr wrap="none">
            <a:spAutoFit/>
          </a:bodyPr>
          <a:lstStyle/>
          <a:p>
            <a:pPr algn="just"/>
            <a:r>
              <a:rPr lang="en-US" sz="2500" b="1">
                <a:solidFill>
                  <a:srgbClr val="0000D0"/>
                </a:solidFill>
                <a:latin typeface="Arial" panose="020B0604020202020204" pitchFamily="34" charset="0"/>
                <a:cs typeface="Arial" panose="020B0604020202020204" pitchFamily="34" charset="0"/>
              </a:rPr>
              <a:t>2. Thao tác c</a:t>
            </a:r>
            <a:r>
              <a:rPr lang="vi-VN" sz="2500" b="1">
                <a:solidFill>
                  <a:srgbClr val="0000D0"/>
                </a:solidFill>
                <a:latin typeface="Arial" panose="020B0604020202020204" pitchFamily="34" charset="0"/>
                <a:cs typeface="Arial" panose="020B0604020202020204" pitchFamily="34" charset="0"/>
              </a:rPr>
              <a:t>ơ</a:t>
            </a:r>
            <a:r>
              <a:rPr lang="en-US" sz="2500" b="1">
                <a:solidFill>
                  <a:srgbClr val="0000D0"/>
                </a:solidFill>
                <a:latin typeface="Arial" panose="020B0604020202020204" pitchFamily="34" charset="0"/>
                <a:cs typeface="Arial" panose="020B0604020202020204" pitchFamily="34" charset="0"/>
              </a:rPr>
              <a:t> bản trên </a:t>
            </a:r>
            <a:r>
              <a:rPr lang="vi-VN" sz="2500" b="1">
                <a:solidFill>
                  <a:srgbClr val="0000D0"/>
                </a:solidFill>
                <a:latin typeface="Arial" panose="020B0604020202020204" pitchFamily="34" charset="0"/>
                <a:cs typeface="Arial" panose="020B0604020202020204" pitchFamily="34" charset="0"/>
              </a:rPr>
              <a:t>Google </a:t>
            </a:r>
            <a:r>
              <a:rPr lang="en-US" sz="2500" b="1">
                <a:solidFill>
                  <a:srgbClr val="0000D0"/>
                </a:solidFill>
                <a:latin typeface="Arial" panose="020B0604020202020204" pitchFamily="34" charset="0"/>
                <a:cs typeface="Arial" panose="020B0604020202020204" pitchFamily="34" charset="0"/>
              </a:rPr>
              <a:t>doc.</a:t>
            </a:r>
            <a:endParaRPr lang="vi-VN" sz="2500" b="1" i="0">
              <a:solidFill>
                <a:srgbClr val="0000D0"/>
              </a:solidFill>
              <a:effectLst/>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8F1831BF-B132-4E8B-8F13-2DD618C0A9DA}"/>
              </a:ext>
            </a:extLst>
          </p:cNvPr>
          <p:cNvSpPr/>
          <p:nvPr/>
        </p:nvSpPr>
        <p:spPr>
          <a:xfrm>
            <a:off x="2644379" y="2348711"/>
            <a:ext cx="5652509" cy="3939540"/>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500">
                <a:solidFill>
                  <a:srgbClr val="0000D0"/>
                </a:solidFill>
                <a:latin typeface="Arial" panose="020B0604020202020204" pitchFamily="34" charset="0"/>
                <a:cs typeface="Arial" panose="020B0604020202020204" pitchFamily="34" charset="0"/>
              </a:rPr>
              <a:t>Cách mở Google docs.</a:t>
            </a:r>
          </a:p>
          <a:p>
            <a:pPr marL="342900" indent="-342900" algn="just">
              <a:lnSpc>
                <a:spcPct val="150000"/>
              </a:lnSpc>
              <a:buFont typeface="Wingdings" panose="05000000000000000000" pitchFamily="2" charset="2"/>
              <a:buChar char="Ø"/>
            </a:pPr>
            <a:r>
              <a:rPr lang="en-US" sz="2500">
                <a:solidFill>
                  <a:srgbClr val="0000D0"/>
                </a:solidFill>
                <a:latin typeface="Arial" panose="020B0604020202020204" pitchFamily="34" charset="0"/>
                <a:cs typeface="Arial" panose="020B0604020202020204" pitchFamily="34" charset="0"/>
              </a:rPr>
              <a:t>Tạo tài liệu mới.</a:t>
            </a:r>
          </a:p>
          <a:p>
            <a:pPr marL="342900" indent="-342900" algn="just">
              <a:lnSpc>
                <a:spcPct val="150000"/>
              </a:lnSpc>
              <a:buFont typeface="Wingdings" panose="05000000000000000000" pitchFamily="2" charset="2"/>
              <a:buChar char="Ø"/>
            </a:pPr>
            <a:r>
              <a:rPr lang="en-US" sz="2500" i="0">
                <a:solidFill>
                  <a:srgbClr val="0000D0"/>
                </a:solidFill>
                <a:effectLst/>
                <a:latin typeface="Arial" panose="020B0604020202020204" pitchFamily="34" charset="0"/>
                <a:cs typeface="Arial" panose="020B0604020202020204" pitchFamily="34" charset="0"/>
              </a:rPr>
              <a:t>Nhập dữ liệu, ghi tiêu đề.</a:t>
            </a:r>
          </a:p>
          <a:p>
            <a:pPr marL="342900" indent="-342900" algn="just">
              <a:lnSpc>
                <a:spcPct val="150000"/>
              </a:lnSpc>
              <a:buFont typeface="Wingdings" panose="05000000000000000000" pitchFamily="2" charset="2"/>
              <a:buChar char="Ø"/>
            </a:pPr>
            <a:r>
              <a:rPr lang="en-US" sz="2500">
                <a:solidFill>
                  <a:srgbClr val="0000D0"/>
                </a:solidFill>
                <a:latin typeface="Arial" panose="020B0604020202020204" pitchFamily="34" charset="0"/>
                <a:cs typeface="Arial" panose="020B0604020202020204" pitchFamily="34" charset="0"/>
              </a:rPr>
              <a:t>Đổi tên tệp và tải tệp tin.</a:t>
            </a:r>
          </a:p>
          <a:p>
            <a:pPr marL="342900" indent="-342900" algn="just">
              <a:lnSpc>
                <a:spcPct val="150000"/>
              </a:lnSpc>
              <a:buFont typeface="Wingdings" panose="05000000000000000000" pitchFamily="2" charset="2"/>
              <a:buChar char="Ø"/>
            </a:pPr>
            <a:r>
              <a:rPr lang="en-US" sz="2500">
                <a:solidFill>
                  <a:srgbClr val="0000D0"/>
                </a:solidFill>
                <a:latin typeface="Arial" panose="020B0604020202020204" pitchFamily="34" charset="0"/>
                <a:cs typeface="Arial" panose="020B0604020202020204" pitchFamily="34" charset="0"/>
              </a:rPr>
              <a:t>Tải tài liệu Google doc về máy tính.</a:t>
            </a:r>
          </a:p>
          <a:p>
            <a:pPr marL="342900" indent="-342900" algn="just">
              <a:lnSpc>
                <a:spcPct val="150000"/>
              </a:lnSpc>
              <a:buFont typeface="Wingdings" panose="05000000000000000000" pitchFamily="2" charset="2"/>
              <a:buChar char="Ø"/>
            </a:pPr>
            <a:r>
              <a:rPr lang="en-US" sz="2500">
                <a:solidFill>
                  <a:srgbClr val="0000D0"/>
                </a:solidFill>
                <a:latin typeface="Arial" panose="020B0604020202020204" pitchFamily="34" charset="0"/>
                <a:cs typeface="Arial" panose="020B0604020202020204" pitchFamily="34" charset="0"/>
              </a:rPr>
              <a:t>Chia sẻ tài liệu.</a:t>
            </a:r>
          </a:p>
          <a:p>
            <a:pPr algn="just"/>
            <a:endParaRPr lang="vi-VN" sz="2500" i="0">
              <a:solidFill>
                <a:srgbClr val="0000D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461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8B2D90-C8D5-4569-9F26-DFFD89CB79E0}"/>
              </a:ext>
            </a:extLst>
          </p:cNvPr>
          <p:cNvGrpSpPr/>
          <p:nvPr/>
        </p:nvGrpSpPr>
        <p:grpSpPr>
          <a:xfrm>
            <a:off x="-99094" y="0"/>
            <a:ext cx="12291094" cy="6915218"/>
            <a:chOff x="-99094" y="0"/>
            <a:chExt cx="12291094" cy="6915218"/>
          </a:xfrm>
        </p:grpSpPr>
        <p:sp>
          <p:nvSpPr>
            <p:cNvPr id="28" name="Rectangle 27">
              <a:extLst>
                <a:ext uri="{FF2B5EF4-FFF2-40B4-BE49-F238E27FC236}">
                  <a16:creationId xmlns:a16="http://schemas.microsoft.com/office/drawing/2014/main" id="{BE15E015-E8C0-49F8-BB88-E10943F7237D}"/>
                </a:ext>
              </a:extLst>
            </p:cNvPr>
            <p:cNvSpPr/>
            <p:nvPr/>
          </p:nvSpPr>
          <p:spPr>
            <a:xfrm>
              <a:off x="0" y="0"/>
              <a:ext cx="12192000" cy="997527"/>
            </a:xfrm>
            <a:prstGeom prst="rect">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3000" b="1">
                  <a:solidFill>
                    <a:schemeClr val="bg1"/>
                  </a:solidFill>
                  <a:latin typeface="Times New Roman" panose="02020603050405020304" pitchFamily="18" charset="0"/>
                  <a:cs typeface="Times New Roman" panose="02020603050405020304" pitchFamily="18" charset="0"/>
                </a:rPr>
                <a:t>  </a:t>
              </a:r>
              <a:r>
                <a:rPr lang="en-US" sz="2500" b="1">
                  <a:solidFill>
                    <a:schemeClr val="bg1"/>
                  </a:solidFill>
                  <a:latin typeface="Times New Roman" panose="02020603050405020304" pitchFamily="18" charset="0"/>
                  <a:cs typeface="Times New Roman" panose="02020603050405020304" pitchFamily="18" charset="0"/>
                </a:rPr>
                <a:t>3. </a:t>
              </a:r>
              <a:r>
                <a:rPr lang="en-US" sz="2500">
                  <a:solidFill>
                    <a:schemeClr val="bg1"/>
                  </a:solidFill>
                  <a:latin typeface="Arial" panose="020B0604020202020204" pitchFamily="34" charset="0"/>
                  <a:cs typeface="Arial" panose="020B0604020202020204" pitchFamily="34" charset="0"/>
                </a:rPr>
                <a:t>Google trang trình bày (Google Slide) – PowerPoint trực tuyến</a:t>
              </a:r>
              <a:endParaRPr lang="en-US" sz="2500" b="1">
                <a:solidFill>
                  <a:schemeClr val="bg1"/>
                </a:solidFill>
                <a:latin typeface="Times New Roman" panose="02020603050405020304" pitchFamily="18" charset="0"/>
                <a:cs typeface="Times New Roman" panose="02020603050405020304" pitchFamily="18" charset="0"/>
              </a:endParaRPr>
            </a:p>
          </p:txBody>
        </p:sp>
        <p:pic>
          <p:nvPicPr>
            <p:cNvPr id="37" name="Picture 36">
              <a:extLst>
                <a:ext uri="{FF2B5EF4-FFF2-40B4-BE49-F238E27FC236}">
                  <a16:creationId xmlns:a16="http://schemas.microsoft.com/office/drawing/2014/main" id="{08BD01B0-3B37-4DC8-A324-80ADB2ADC4DD}"/>
                </a:ext>
              </a:extLst>
            </p:cNvPr>
            <p:cNvPicPr>
              <a:picLocks noChangeAspect="1"/>
            </p:cNvPicPr>
            <p:nvPr/>
          </p:nvPicPr>
          <p:blipFill>
            <a:blip r:embed="rId2"/>
            <a:stretch>
              <a:fillRect/>
            </a:stretch>
          </p:blipFill>
          <p:spPr>
            <a:xfrm>
              <a:off x="0" y="5996735"/>
              <a:ext cx="2457450" cy="885825"/>
            </a:xfrm>
            <a:prstGeom prst="rect">
              <a:avLst/>
            </a:prstGeom>
          </p:spPr>
        </p:pic>
        <p:sp>
          <p:nvSpPr>
            <p:cNvPr id="38" name="TextBox 37">
              <a:extLst>
                <a:ext uri="{FF2B5EF4-FFF2-40B4-BE49-F238E27FC236}">
                  <a16:creationId xmlns:a16="http://schemas.microsoft.com/office/drawing/2014/main" id="{B809A762-68D4-4840-A63A-51C34A156FD1}"/>
                </a:ext>
              </a:extLst>
            </p:cNvPr>
            <p:cNvSpPr txBox="1"/>
            <p:nvPr/>
          </p:nvSpPr>
          <p:spPr>
            <a:xfrm>
              <a:off x="-99094" y="6545886"/>
              <a:ext cx="1544012" cy="369332"/>
            </a:xfrm>
            <a:prstGeom prst="rect">
              <a:avLst/>
            </a:prstGeom>
            <a:noFill/>
          </p:spPr>
          <p:txBody>
            <a:bodyPr wrap="none" rtlCol="0">
              <a:spAutoFit/>
            </a:bodyPr>
            <a:lstStyle/>
            <a:p>
              <a:r>
                <a:rPr lang="en-US" b="1">
                  <a:solidFill>
                    <a:srgbClr val="FF0000"/>
                  </a:solidFill>
                  <a:latin typeface="Arial" panose="020B0604020202020204" pitchFamily="34" charset="0"/>
                  <a:cs typeface="Arial" panose="020B0604020202020204" pitchFamily="34" charset="0"/>
                </a:rPr>
                <a:t>TH Tân Bình</a:t>
              </a:r>
            </a:p>
          </p:txBody>
        </p:sp>
      </p:grpSp>
      <p:pic>
        <p:nvPicPr>
          <p:cNvPr id="2050" name="Picture 2" descr="Ứng dụng Google Trang trình bày: Tạo slide thuyết trình dễ dàng | Link tải  free, cách sử dụng">
            <a:extLst>
              <a:ext uri="{FF2B5EF4-FFF2-40B4-BE49-F238E27FC236}">
                <a16:creationId xmlns:a16="http://schemas.microsoft.com/office/drawing/2014/main" id="{AA772ADB-E82D-4A81-A350-4FA2AA65C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5657" y="2749047"/>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F126307D-91A8-4ADD-B62E-4E13E0BC1785}"/>
              </a:ext>
            </a:extLst>
          </p:cNvPr>
          <p:cNvSpPr/>
          <p:nvPr/>
        </p:nvSpPr>
        <p:spPr>
          <a:xfrm>
            <a:off x="980102" y="1758891"/>
            <a:ext cx="4910319" cy="477054"/>
          </a:xfrm>
          <a:prstGeom prst="rect">
            <a:avLst/>
          </a:prstGeom>
        </p:spPr>
        <p:txBody>
          <a:bodyPr wrap="none">
            <a:spAutoFit/>
          </a:bodyPr>
          <a:lstStyle/>
          <a:p>
            <a:r>
              <a:rPr lang="en-US" sz="2500" b="1">
                <a:solidFill>
                  <a:srgbClr val="0000D0"/>
                </a:solidFill>
                <a:latin typeface="Arial" panose="020B0604020202020204" pitchFamily="34" charset="0"/>
              </a:rPr>
              <a:t>1. Google trang trình bày là gì?</a:t>
            </a:r>
            <a:endParaRPr lang="en-US" sz="2500" b="1">
              <a:solidFill>
                <a:srgbClr val="0000D0"/>
              </a:solidFill>
              <a:effectLst/>
              <a:latin typeface="Arial" panose="020B0604020202020204" pitchFamily="34" charset="0"/>
            </a:endParaRPr>
          </a:p>
        </p:txBody>
      </p:sp>
      <p:sp>
        <p:nvSpPr>
          <p:cNvPr id="3" name="Rectangle 2">
            <a:extLst>
              <a:ext uri="{FF2B5EF4-FFF2-40B4-BE49-F238E27FC236}">
                <a16:creationId xmlns:a16="http://schemas.microsoft.com/office/drawing/2014/main" id="{D474F263-1077-41B8-9862-5B0845FBE1DD}"/>
              </a:ext>
            </a:extLst>
          </p:cNvPr>
          <p:cNvSpPr/>
          <p:nvPr/>
        </p:nvSpPr>
        <p:spPr>
          <a:xfrm>
            <a:off x="980102" y="2749047"/>
            <a:ext cx="8775337" cy="2123658"/>
          </a:xfrm>
          <a:prstGeom prst="rect">
            <a:avLst/>
          </a:prstGeom>
        </p:spPr>
        <p:txBody>
          <a:bodyPr wrap="square">
            <a:spAutoFit/>
          </a:bodyPr>
          <a:lstStyle/>
          <a:p>
            <a:pPr algn="just"/>
            <a:r>
              <a:rPr lang="en-US" sz="2200">
                <a:latin typeface="Arial" panose="020B0604020202020204" pitchFamily="34" charset="0"/>
                <a:cs typeface="Arial" panose="020B0604020202020204" pitchFamily="34" charset="0"/>
              </a:rPr>
              <a:t>	</a:t>
            </a:r>
            <a:r>
              <a:rPr lang="vi-VN" sz="2200">
                <a:latin typeface="Arial" panose="020B0604020202020204" pitchFamily="34" charset="0"/>
                <a:cs typeface="Arial" panose="020B0604020202020204" pitchFamily="34" charset="0"/>
              </a:rPr>
              <a:t>Google Trang trình bày là ứng dụng tạo slides của Google giúp bạn soạn bản trình chiếu mới hoặc chỉnh sửa các tệp đã có trên</a:t>
            </a:r>
            <a:r>
              <a:rPr lang="en-US" sz="2200">
                <a:latin typeface="Arial" panose="020B0604020202020204" pitchFamily="34" charset="0"/>
                <a:cs typeface="Arial" panose="020B0604020202020204" pitchFamily="34" charset="0"/>
              </a:rPr>
              <a:t> máy tính hoặc</a:t>
            </a:r>
            <a:r>
              <a:rPr lang="vi-VN" sz="2200">
                <a:latin typeface="Arial" panose="020B0604020202020204" pitchFamily="34" charset="0"/>
                <a:cs typeface="Arial" panose="020B0604020202020204" pitchFamily="34" charset="0"/>
              </a:rPr>
              <a:t> </a:t>
            </a:r>
            <a:r>
              <a:rPr lang="vi-VN" sz="220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điện thoại</a:t>
            </a:r>
            <a:r>
              <a:rPr lang="vi-VN" sz="2200">
                <a:latin typeface="Arial" panose="020B0604020202020204" pitchFamily="34" charset="0"/>
                <a:cs typeface="Arial" panose="020B0604020202020204" pitchFamily="34" charset="0"/>
              </a:rPr>
              <a:t> một cách đơn giản mà không cần có mạng vẫn sử dụng được. </a:t>
            </a:r>
            <a:r>
              <a:rPr lang="en-US" sz="2200">
                <a:latin typeface="Arial" panose="020B0604020202020204" pitchFamily="34" charset="0"/>
                <a:cs typeface="Arial" panose="020B0604020202020204" pitchFamily="34" charset="0"/>
              </a:rPr>
              <a:t>	</a:t>
            </a:r>
          </a:p>
          <a:p>
            <a:pPr algn="just"/>
            <a:r>
              <a:rPr lang="en-US" sz="2200">
                <a:latin typeface="Arial" panose="020B0604020202020204" pitchFamily="34" charset="0"/>
                <a:cs typeface="Arial" panose="020B0604020202020204" pitchFamily="34" charset="0"/>
              </a:rPr>
              <a:t>	</a:t>
            </a:r>
            <a:r>
              <a:rPr lang="vi-VN" sz="2200">
                <a:latin typeface="Arial" panose="020B0604020202020204" pitchFamily="34" charset="0"/>
                <a:cs typeface="Arial" panose="020B0604020202020204" pitchFamily="34" charset="0"/>
              </a:rPr>
              <a:t>Ứng dụng được sử dụng hoàn toàn miễn phí và giao diện đơn giản dễ sử dụng cho mọi người dùng.</a:t>
            </a:r>
          </a:p>
        </p:txBody>
      </p:sp>
    </p:spTree>
    <p:extLst>
      <p:ext uri="{BB962C8B-B14F-4D97-AF65-F5344CB8AC3E}">
        <p14:creationId xmlns:p14="http://schemas.microsoft.com/office/powerpoint/2010/main" val="3606336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8B2D90-C8D5-4569-9F26-DFFD89CB79E0}"/>
              </a:ext>
            </a:extLst>
          </p:cNvPr>
          <p:cNvGrpSpPr/>
          <p:nvPr/>
        </p:nvGrpSpPr>
        <p:grpSpPr>
          <a:xfrm>
            <a:off x="-99094" y="1"/>
            <a:ext cx="12291094" cy="6915217"/>
            <a:chOff x="-99094" y="1"/>
            <a:chExt cx="12291094" cy="6915217"/>
          </a:xfrm>
        </p:grpSpPr>
        <p:sp>
          <p:nvSpPr>
            <p:cNvPr id="28" name="Rectangle 27">
              <a:extLst>
                <a:ext uri="{FF2B5EF4-FFF2-40B4-BE49-F238E27FC236}">
                  <a16:creationId xmlns:a16="http://schemas.microsoft.com/office/drawing/2014/main" id="{BE15E015-E8C0-49F8-BB88-E10943F7237D}"/>
                </a:ext>
              </a:extLst>
            </p:cNvPr>
            <p:cNvSpPr/>
            <p:nvPr/>
          </p:nvSpPr>
          <p:spPr>
            <a:xfrm>
              <a:off x="0" y="1"/>
              <a:ext cx="12192000" cy="885826"/>
            </a:xfrm>
            <a:prstGeom prst="rect">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2500" b="1">
                  <a:solidFill>
                    <a:schemeClr val="bg1"/>
                  </a:solidFill>
                  <a:latin typeface="Times New Roman" panose="02020603050405020304" pitchFamily="18" charset="0"/>
                  <a:cs typeface="Times New Roman" panose="02020603050405020304" pitchFamily="18" charset="0"/>
                </a:rPr>
                <a:t>  3. </a:t>
              </a:r>
              <a:r>
                <a:rPr lang="en-US" sz="2500">
                  <a:solidFill>
                    <a:schemeClr val="bg1"/>
                  </a:solidFill>
                  <a:latin typeface="Arial" panose="020B0604020202020204" pitchFamily="34" charset="0"/>
                  <a:cs typeface="Arial" panose="020B0604020202020204" pitchFamily="34" charset="0"/>
                </a:rPr>
                <a:t>Google trang trình bày (Google Slide) – PowerPoint trực tuyến</a:t>
              </a:r>
              <a:endParaRPr lang="en-US" sz="2500" b="1">
                <a:solidFill>
                  <a:schemeClr val="bg1"/>
                </a:solidFill>
                <a:latin typeface="Times New Roman" panose="02020603050405020304" pitchFamily="18" charset="0"/>
                <a:cs typeface="Times New Roman" panose="02020603050405020304" pitchFamily="18" charset="0"/>
              </a:endParaRPr>
            </a:p>
          </p:txBody>
        </p:sp>
        <p:pic>
          <p:nvPicPr>
            <p:cNvPr id="37" name="Picture 36">
              <a:extLst>
                <a:ext uri="{FF2B5EF4-FFF2-40B4-BE49-F238E27FC236}">
                  <a16:creationId xmlns:a16="http://schemas.microsoft.com/office/drawing/2014/main" id="{08BD01B0-3B37-4DC8-A324-80ADB2ADC4DD}"/>
                </a:ext>
              </a:extLst>
            </p:cNvPr>
            <p:cNvPicPr>
              <a:picLocks noChangeAspect="1"/>
            </p:cNvPicPr>
            <p:nvPr/>
          </p:nvPicPr>
          <p:blipFill>
            <a:blip r:embed="rId2"/>
            <a:stretch>
              <a:fillRect/>
            </a:stretch>
          </p:blipFill>
          <p:spPr>
            <a:xfrm>
              <a:off x="0" y="5996735"/>
              <a:ext cx="2457450" cy="885825"/>
            </a:xfrm>
            <a:prstGeom prst="rect">
              <a:avLst/>
            </a:prstGeom>
          </p:spPr>
        </p:pic>
        <p:sp>
          <p:nvSpPr>
            <p:cNvPr id="38" name="TextBox 37">
              <a:extLst>
                <a:ext uri="{FF2B5EF4-FFF2-40B4-BE49-F238E27FC236}">
                  <a16:creationId xmlns:a16="http://schemas.microsoft.com/office/drawing/2014/main" id="{B809A762-68D4-4840-A63A-51C34A156FD1}"/>
                </a:ext>
              </a:extLst>
            </p:cNvPr>
            <p:cNvSpPr txBox="1"/>
            <p:nvPr/>
          </p:nvSpPr>
          <p:spPr>
            <a:xfrm>
              <a:off x="-99094" y="6545886"/>
              <a:ext cx="1544012" cy="369332"/>
            </a:xfrm>
            <a:prstGeom prst="rect">
              <a:avLst/>
            </a:prstGeom>
            <a:noFill/>
          </p:spPr>
          <p:txBody>
            <a:bodyPr wrap="none" rtlCol="0">
              <a:spAutoFit/>
            </a:bodyPr>
            <a:lstStyle/>
            <a:p>
              <a:r>
                <a:rPr lang="en-US" b="1">
                  <a:solidFill>
                    <a:srgbClr val="FF0000"/>
                  </a:solidFill>
                  <a:latin typeface="Arial" panose="020B0604020202020204" pitchFamily="34" charset="0"/>
                  <a:cs typeface="Arial" panose="020B0604020202020204" pitchFamily="34" charset="0"/>
                </a:rPr>
                <a:t>TH Tân Bình</a:t>
              </a:r>
            </a:p>
          </p:txBody>
        </p:sp>
      </p:grpSp>
      <p:pic>
        <p:nvPicPr>
          <p:cNvPr id="2050" name="Picture 2" descr="Ứng dụng Google Trang trình bày: Tạo slide thuyết trình dễ dàng | Link tải  free, cách sử dụng">
            <a:extLst>
              <a:ext uri="{FF2B5EF4-FFF2-40B4-BE49-F238E27FC236}">
                <a16:creationId xmlns:a16="http://schemas.microsoft.com/office/drawing/2014/main" id="{AA772ADB-E82D-4A81-A350-4FA2AA65C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5987" y="2970720"/>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F126307D-91A8-4ADD-B62E-4E13E0BC1785}"/>
              </a:ext>
            </a:extLst>
          </p:cNvPr>
          <p:cNvSpPr/>
          <p:nvPr/>
        </p:nvSpPr>
        <p:spPr>
          <a:xfrm>
            <a:off x="1090938" y="1503621"/>
            <a:ext cx="7435049" cy="477054"/>
          </a:xfrm>
          <a:prstGeom prst="rect">
            <a:avLst/>
          </a:prstGeom>
        </p:spPr>
        <p:txBody>
          <a:bodyPr wrap="none">
            <a:spAutoFit/>
          </a:bodyPr>
          <a:lstStyle/>
          <a:p>
            <a:r>
              <a:rPr lang="en-US" sz="2500" b="1">
                <a:solidFill>
                  <a:srgbClr val="0000D0"/>
                </a:solidFill>
                <a:latin typeface="Arial" panose="020B0604020202020204" pitchFamily="34" charset="0"/>
              </a:rPr>
              <a:t>2.</a:t>
            </a:r>
            <a:r>
              <a:rPr lang="en-US" sz="2500" b="1">
                <a:solidFill>
                  <a:srgbClr val="0000D0"/>
                </a:solidFill>
                <a:latin typeface="Arial" panose="020B0604020202020204" pitchFamily="34" charset="0"/>
                <a:cs typeface="Arial" panose="020B0604020202020204" pitchFamily="34" charset="0"/>
              </a:rPr>
              <a:t> Thao tác c</a:t>
            </a:r>
            <a:r>
              <a:rPr lang="vi-VN" sz="2500" b="1">
                <a:solidFill>
                  <a:srgbClr val="0000D0"/>
                </a:solidFill>
                <a:cs typeface="Arial" panose="020B0604020202020204" pitchFamily="34" charset="0"/>
              </a:rPr>
              <a:t>ơ</a:t>
            </a:r>
            <a:r>
              <a:rPr lang="en-US" sz="2500" b="1">
                <a:solidFill>
                  <a:srgbClr val="0000D0"/>
                </a:solidFill>
                <a:latin typeface="Arial" panose="020B0604020202020204" pitchFamily="34" charset="0"/>
                <a:cs typeface="Arial" panose="020B0604020202020204" pitchFamily="34" charset="0"/>
              </a:rPr>
              <a:t> bản trên </a:t>
            </a:r>
            <a:r>
              <a:rPr lang="en-US" sz="2500" b="1">
                <a:solidFill>
                  <a:srgbClr val="0000D0"/>
                </a:solidFill>
                <a:latin typeface="Arial" panose="020B0604020202020204" pitchFamily="34" charset="0"/>
              </a:rPr>
              <a:t>Google trang trình bày?</a:t>
            </a:r>
            <a:endParaRPr lang="en-US" sz="2500" b="1">
              <a:solidFill>
                <a:srgbClr val="0000D0"/>
              </a:solidFill>
              <a:effectLst/>
              <a:latin typeface="Arial" panose="020B0604020202020204" pitchFamily="34" charset="0"/>
            </a:endParaRPr>
          </a:p>
        </p:txBody>
      </p:sp>
      <p:sp>
        <p:nvSpPr>
          <p:cNvPr id="10" name="Rectangle 9">
            <a:extLst>
              <a:ext uri="{FF2B5EF4-FFF2-40B4-BE49-F238E27FC236}">
                <a16:creationId xmlns:a16="http://schemas.microsoft.com/office/drawing/2014/main" id="{AFE36CC1-F4BB-4BE8-8EC7-A9DA3A1B3E0A}"/>
              </a:ext>
            </a:extLst>
          </p:cNvPr>
          <p:cNvSpPr/>
          <p:nvPr/>
        </p:nvSpPr>
        <p:spPr>
          <a:xfrm>
            <a:off x="2457450" y="2216686"/>
            <a:ext cx="7157605" cy="3985706"/>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200">
                <a:solidFill>
                  <a:srgbClr val="0000D0"/>
                </a:solidFill>
                <a:latin typeface="Arial" panose="020B0604020202020204" pitchFamily="34" charset="0"/>
                <a:cs typeface="Arial" panose="020B0604020202020204" pitchFamily="34" charset="0"/>
              </a:rPr>
              <a:t>Cách mở Google Slide.</a:t>
            </a:r>
          </a:p>
          <a:p>
            <a:pPr marL="342900" indent="-342900" algn="just">
              <a:lnSpc>
                <a:spcPct val="150000"/>
              </a:lnSpc>
              <a:buFont typeface="Wingdings" panose="05000000000000000000" pitchFamily="2" charset="2"/>
              <a:buChar char="Ø"/>
            </a:pPr>
            <a:r>
              <a:rPr lang="en-US" sz="2200">
                <a:solidFill>
                  <a:srgbClr val="0000D0"/>
                </a:solidFill>
                <a:latin typeface="Arial" panose="020B0604020202020204" pitchFamily="34" charset="0"/>
                <a:cs typeface="Arial" panose="020B0604020202020204" pitchFamily="34" charset="0"/>
              </a:rPr>
              <a:t>Tạo trang trình bày dễ dàng</a:t>
            </a:r>
          </a:p>
          <a:p>
            <a:pPr marL="342900" indent="-342900" algn="just">
              <a:lnSpc>
                <a:spcPct val="150000"/>
              </a:lnSpc>
              <a:buFont typeface="Wingdings" panose="05000000000000000000" pitchFamily="2" charset="2"/>
              <a:buChar char="Ø"/>
            </a:pPr>
            <a:r>
              <a:rPr lang="en-US" sz="2200">
                <a:solidFill>
                  <a:srgbClr val="0000D0"/>
                </a:solidFill>
                <a:latin typeface="Arial" panose="020B0604020202020204" pitchFamily="34" charset="0"/>
                <a:cs typeface="Arial" panose="020B0604020202020204" pitchFamily="34" charset="0"/>
              </a:rPr>
              <a:t>Mở, chỉnh sửa các tệp Powerpoint</a:t>
            </a:r>
          </a:p>
          <a:p>
            <a:pPr marL="342900" indent="-342900" algn="just">
              <a:lnSpc>
                <a:spcPct val="150000"/>
              </a:lnSpc>
              <a:buFont typeface="Wingdings" panose="05000000000000000000" pitchFamily="2" charset="2"/>
              <a:buChar char="Ø"/>
            </a:pPr>
            <a:r>
              <a:rPr lang="en-US" sz="2200" i="0">
                <a:solidFill>
                  <a:srgbClr val="0000D0"/>
                </a:solidFill>
                <a:effectLst/>
                <a:latin typeface="Arial" panose="020B0604020202020204" pitchFamily="34" charset="0"/>
                <a:cs typeface="Arial" panose="020B0604020202020204" pitchFamily="34" charset="0"/>
              </a:rPr>
              <a:t>Nhập dữ liệu, ghi tiêu đề.</a:t>
            </a:r>
          </a:p>
          <a:p>
            <a:pPr marL="342900" indent="-342900" algn="just">
              <a:lnSpc>
                <a:spcPct val="150000"/>
              </a:lnSpc>
              <a:buFont typeface="Wingdings" panose="05000000000000000000" pitchFamily="2" charset="2"/>
              <a:buChar char="Ø"/>
            </a:pPr>
            <a:r>
              <a:rPr lang="en-US" sz="2200">
                <a:solidFill>
                  <a:srgbClr val="0000D0"/>
                </a:solidFill>
                <a:latin typeface="Arial" panose="020B0604020202020204" pitchFamily="34" charset="0"/>
                <a:cs typeface="Arial" panose="020B0604020202020204" pitchFamily="34" charset="0"/>
              </a:rPr>
              <a:t>Đổi tên tệp và tải tệp tin.</a:t>
            </a:r>
          </a:p>
          <a:p>
            <a:pPr marL="342900" indent="-342900" algn="just">
              <a:lnSpc>
                <a:spcPct val="150000"/>
              </a:lnSpc>
              <a:buFont typeface="Wingdings" panose="05000000000000000000" pitchFamily="2" charset="2"/>
              <a:buChar char="Ø"/>
            </a:pPr>
            <a:r>
              <a:rPr lang="en-US" sz="2200">
                <a:solidFill>
                  <a:srgbClr val="0000D0"/>
                </a:solidFill>
                <a:latin typeface="Arial" panose="020B0604020202020204" pitchFamily="34" charset="0"/>
                <a:cs typeface="Arial" panose="020B0604020202020204" pitchFamily="34" charset="0"/>
              </a:rPr>
              <a:t>Tải tài liệu Google Slide về máy tính.</a:t>
            </a:r>
          </a:p>
          <a:p>
            <a:pPr marL="342900" indent="-342900" algn="just">
              <a:lnSpc>
                <a:spcPct val="150000"/>
              </a:lnSpc>
              <a:buFont typeface="Wingdings" panose="05000000000000000000" pitchFamily="2" charset="2"/>
              <a:buChar char="Ø"/>
            </a:pPr>
            <a:r>
              <a:rPr lang="en-US" sz="2200">
                <a:solidFill>
                  <a:srgbClr val="0000D0"/>
                </a:solidFill>
                <a:latin typeface="Arial" panose="020B0604020202020204" pitchFamily="34" charset="0"/>
                <a:cs typeface="Arial" panose="020B0604020202020204" pitchFamily="34" charset="0"/>
              </a:rPr>
              <a:t>Chia sẻ tài liệu.</a:t>
            </a:r>
          </a:p>
          <a:p>
            <a:pPr algn="just"/>
            <a:endParaRPr lang="vi-VN" sz="2200" i="0">
              <a:solidFill>
                <a:srgbClr val="0000D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2226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8B2D90-C8D5-4569-9F26-DFFD89CB79E0}"/>
              </a:ext>
            </a:extLst>
          </p:cNvPr>
          <p:cNvGrpSpPr/>
          <p:nvPr/>
        </p:nvGrpSpPr>
        <p:grpSpPr>
          <a:xfrm>
            <a:off x="-99094" y="1"/>
            <a:ext cx="12291094" cy="6915217"/>
            <a:chOff x="-99094" y="1"/>
            <a:chExt cx="12291094" cy="6915217"/>
          </a:xfrm>
        </p:grpSpPr>
        <p:sp>
          <p:nvSpPr>
            <p:cNvPr id="28" name="Rectangle 27">
              <a:extLst>
                <a:ext uri="{FF2B5EF4-FFF2-40B4-BE49-F238E27FC236}">
                  <a16:creationId xmlns:a16="http://schemas.microsoft.com/office/drawing/2014/main" id="{BE15E015-E8C0-49F8-BB88-E10943F7237D}"/>
                </a:ext>
              </a:extLst>
            </p:cNvPr>
            <p:cNvSpPr/>
            <p:nvPr/>
          </p:nvSpPr>
          <p:spPr>
            <a:xfrm>
              <a:off x="0" y="1"/>
              <a:ext cx="12192000" cy="762000"/>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2500" b="1">
                  <a:solidFill>
                    <a:schemeClr val="bg1"/>
                  </a:solidFill>
                  <a:latin typeface="Times New Roman" panose="02020603050405020304" pitchFamily="18" charset="0"/>
                  <a:cs typeface="Times New Roman" panose="02020603050405020304" pitchFamily="18" charset="0"/>
                </a:rPr>
                <a:t>C- NHÓM SỬ DỤNG HỆ THỐNG TRỰC TUYẾN</a:t>
              </a:r>
            </a:p>
          </p:txBody>
        </p:sp>
        <p:pic>
          <p:nvPicPr>
            <p:cNvPr id="37" name="Picture 36">
              <a:extLst>
                <a:ext uri="{FF2B5EF4-FFF2-40B4-BE49-F238E27FC236}">
                  <a16:creationId xmlns:a16="http://schemas.microsoft.com/office/drawing/2014/main" id="{08BD01B0-3B37-4DC8-A324-80ADB2ADC4DD}"/>
                </a:ext>
              </a:extLst>
            </p:cNvPr>
            <p:cNvPicPr>
              <a:picLocks noChangeAspect="1"/>
            </p:cNvPicPr>
            <p:nvPr/>
          </p:nvPicPr>
          <p:blipFill>
            <a:blip r:embed="rId2"/>
            <a:stretch>
              <a:fillRect/>
            </a:stretch>
          </p:blipFill>
          <p:spPr>
            <a:xfrm>
              <a:off x="0" y="5996735"/>
              <a:ext cx="2457450" cy="885825"/>
            </a:xfrm>
            <a:prstGeom prst="rect">
              <a:avLst/>
            </a:prstGeom>
          </p:spPr>
        </p:pic>
        <p:sp>
          <p:nvSpPr>
            <p:cNvPr id="38" name="TextBox 37">
              <a:extLst>
                <a:ext uri="{FF2B5EF4-FFF2-40B4-BE49-F238E27FC236}">
                  <a16:creationId xmlns:a16="http://schemas.microsoft.com/office/drawing/2014/main" id="{B809A762-68D4-4840-A63A-51C34A156FD1}"/>
                </a:ext>
              </a:extLst>
            </p:cNvPr>
            <p:cNvSpPr txBox="1"/>
            <p:nvPr/>
          </p:nvSpPr>
          <p:spPr>
            <a:xfrm>
              <a:off x="-99094" y="6545886"/>
              <a:ext cx="1544012" cy="369332"/>
            </a:xfrm>
            <a:prstGeom prst="rect">
              <a:avLst/>
            </a:prstGeom>
            <a:noFill/>
          </p:spPr>
          <p:txBody>
            <a:bodyPr wrap="none" rtlCol="0">
              <a:spAutoFit/>
            </a:bodyPr>
            <a:lstStyle/>
            <a:p>
              <a:r>
                <a:rPr lang="en-US" b="1">
                  <a:solidFill>
                    <a:srgbClr val="FF0000"/>
                  </a:solidFill>
                  <a:latin typeface="Arial" panose="020B0604020202020204" pitchFamily="34" charset="0"/>
                  <a:cs typeface="Arial" panose="020B0604020202020204" pitchFamily="34" charset="0"/>
                </a:rPr>
                <a:t>TH Tân Bình</a:t>
              </a:r>
            </a:p>
          </p:txBody>
        </p:sp>
      </p:grpSp>
      <p:sp>
        <p:nvSpPr>
          <p:cNvPr id="3" name="Rectangle: Rounded Corners 2">
            <a:extLst>
              <a:ext uri="{FF2B5EF4-FFF2-40B4-BE49-F238E27FC236}">
                <a16:creationId xmlns:a16="http://schemas.microsoft.com/office/drawing/2014/main" id="{17B9F231-E3F8-42B2-AE46-94CFC64761D6}"/>
              </a:ext>
            </a:extLst>
          </p:cNvPr>
          <p:cNvSpPr/>
          <p:nvPr/>
        </p:nvSpPr>
        <p:spPr>
          <a:xfrm>
            <a:off x="1588363" y="2071258"/>
            <a:ext cx="8987555" cy="88582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a:latin typeface="Arial" panose="020B0604020202020204" pitchFamily="34" charset="0"/>
                <a:cs typeface="Arial" panose="020B0604020202020204" pitchFamily="34" charset="0"/>
              </a:rPr>
              <a:t>             </a:t>
            </a:r>
            <a:r>
              <a:rPr lang="en-US" sz="2500">
                <a:solidFill>
                  <a:srgbClr val="0000D0"/>
                </a:solidFill>
                <a:latin typeface="Arial" panose="020B0604020202020204" pitchFamily="34" charset="0"/>
                <a:cs typeface="Arial" panose="020B0604020202020204" pitchFamily="34" charset="0"/>
              </a:rPr>
              <a:t>Hệ thống Smas – Quản lý tr</a:t>
            </a:r>
            <a:r>
              <a:rPr lang="vi-VN" sz="2500">
                <a:solidFill>
                  <a:srgbClr val="0000D0"/>
                </a:solidFill>
                <a:latin typeface="Arial" panose="020B0604020202020204" pitchFamily="34" charset="0"/>
                <a:cs typeface="Arial" panose="020B0604020202020204" pitchFamily="34" charset="0"/>
              </a:rPr>
              <a:t>ư</a:t>
            </a:r>
            <a:r>
              <a:rPr lang="en-US" sz="2500">
                <a:solidFill>
                  <a:srgbClr val="0000D0"/>
                </a:solidFill>
                <a:latin typeface="Arial" panose="020B0604020202020204" pitchFamily="34" charset="0"/>
                <a:cs typeface="Arial" panose="020B0604020202020204" pitchFamily="34" charset="0"/>
              </a:rPr>
              <a:t>ờng học</a:t>
            </a:r>
          </a:p>
        </p:txBody>
      </p:sp>
      <p:sp>
        <p:nvSpPr>
          <p:cNvPr id="5" name="Rectangle: Rounded Corners 4">
            <a:extLst>
              <a:ext uri="{FF2B5EF4-FFF2-40B4-BE49-F238E27FC236}">
                <a16:creationId xmlns:a16="http://schemas.microsoft.com/office/drawing/2014/main" id="{9827C886-DD8C-4CB9-B5C0-BD6F09DFA19E}"/>
              </a:ext>
            </a:extLst>
          </p:cNvPr>
          <p:cNvSpPr/>
          <p:nvPr/>
        </p:nvSpPr>
        <p:spPr>
          <a:xfrm>
            <a:off x="1602222" y="2071258"/>
            <a:ext cx="1109279" cy="885826"/>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t>1</a:t>
            </a:r>
          </a:p>
        </p:txBody>
      </p:sp>
      <p:sp>
        <p:nvSpPr>
          <p:cNvPr id="13" name="Rectangle: Rounded Corners 12">
            <a:extLst>
              <a:ext uri="{FF2B5EF4-FFF2-40B4-BE49-F238E27FC236}">
                <a16:creationId xmlns:a16="http://schemas.microsoft.com/office/drawing/2014/main" id="{63B0C63F-67B1-4DAE-9EBC-890ED9E687BA}"/>
              </a:ext>
            </a:extLst>
          </p:cNvPr>
          <p:cNvSpPr/>
          <p:nvPr/>
        </p:nvSpPr>
        <p:spPr>
          <a:xfrm>
            <a:off x="1602222" y="3429001"/>
            <a:ext cx="8987555" cy="885826"/>
          </a:xfrm>
          <a:prstGeom prst="roundRect">
            <a:avLst/>
          </a:prstGeom>
          <a:solidFill>
            <a:srgbClr val="0070C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a:latin typeface="Arial" panose="020B0604020202020204" pitchFamily="34" charset="0"/>
                <a:cs typeface="Arial" panose="020B0604020202020204" pitchFamily="34" charset="0"/>
              </a:rPr>
              <a:t>             Hệ thống taphuan.csdl.vn – Bồi d</a:t>
            </a:r>
            <a:r>
              <a:rPr lang="vi-VN" sz="2500">
                <a:latin typeface="Arial" panose="020B0604020202020204" pitchFamily="34" charset="0"/>
                <a:cs typeface="Arial" panose="020B0604020202020204" pitchFamily="34" charset="0"/>
              </a:rPr>
              <a:t>ư</a:t>
            </a:r>
            <a:r>
              <a:rPr lang="en-US" sz="2500">
                <a:latin typeface="Arial" panose="020B0604020202020204" pitchFamily="34" charset="0"/>
                <a:cs typeface="Arial" panose="020B0604020202020204" pitchFamily="34" charset="0"/>
              </a:rPr>
              <a:t>ỡng GVPT 2018</a:t>
            </a:r>
          </a:p>
        </p:txBody>
      </p:sp>
      <p:sp>
        <p:nvSpPr>
          <p:cNvPr id="14" name="Rectangle: Rounded Corners 13">
            <a:extLst>
              <a:ext uri="{FF2B5EF4-FFF2-40B4-BE49-F238E27FC236}">
                <a16:creationId xmlns:a16="http://schemas.microsoft.com/office/drawing/2014/main" id="{816B36A0-CC4B-44E2-A1F5-0BE9BE1844D1}"/>
              </a:ext>
            </a:extLst>
          </p:cNvPr>
          <p:cNvSpPr/>
          <p:nvPr/>
        </p:nvSpPr>
        <p:spPr>
          <a:xfrm>
            <a:off x="1602226" y="3429001"/>
            <a:ext cx="1109279" cy="885826"/>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t>2</a:t>
            </a:r>
          </a:p>
        </p:txBody>
      </p:sp>
    </p:spTree>
    <p:extLst>
      <p:ext uri="{BB962C8B-B14F-4D97-AF65-F5344CB8AC3E}">
        <p14:creationId xmlns:p14="http://schemas.microsoft.com/office/powerpoint/2010/main" val="159789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6115813-F381-4EEF-8C5B-B0FBF938E360}"/>
              </a:ext>
            </a:extLst>
          </p:cNvPr>
          <p:cNvSpPr/>
          <p:nvPr/>
        </p:nvSpPr>
        <p:spPr>
          <a:xfrm>
            <a:off x="1648691" y="374073"/>
            <a:ext cx="9391403" cy="677108"/>
          </a:xfrm>
          <a:prstGeom prst="rect">
            <a:avLst/>
          </a:prstGeom>
          <a:noFill/>
          <a:ln>
            <a:noFill/>
          </a:ln>
        </p:spPr>
        <p:txBody>
          <a:bodyPr wrap="square" lIns="91440" tIns="45720" rIns="91440" bIns="45720">
            <a:spAutoFit/>
          </a:bodyPr>
          <a:lstStyle/>
          <a:p>
            <a:pPr algn="ctr"/>
            <a:r>
              <a:rPr lang="en-US" sz="3800" b="0" cap="none" spc="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ỨNG </a:t>
            </a:r>
            <a:r>
              <a:rPr lang="en-US" sz="380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DỤNG CNTT 4.0 TRONG DẠY HỌC</a:t>
            </a:r>
            <a:endParaRPr lang="en-US" sz="3800" b="0" cap="none" spc="0">
              <a:ln w="0">
                <a:solidFill>
                  <a:schemeClr val="bg1"/>
                </a:solidFill>
              </a:ln>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B874F827-083B-4B4F-9315-525BDE0E9B1B}"/>
              </a:ext>
            </a:extLst>
          </p:cNvPr>
          <p:cNvSpPr/>
          <p:nvPr/>
        </p:nvSpPr>
        <p:spPr>
          <a:xfrm>
            <a:off x="711200" y="3788228"/>
            <a:ext cx="2220686" cy="1103085"/>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A. Nhóm công cụ hỗ trợ soạn giảng</a:t>
            </a:r>
          </a:p>
        </p:txBody>
      </p:sp>
      <p:sp>
        <p:nvSpPr>
          <p:cNvPr id="5" name="Rectangle: Rounded Corners 4">
            <a:extLst>
              <a:ext uri="{FF2B5EF4-FFF2-40B4-BE49-F238E27FC236}">
                <a16:creationId xmlns:a16="http://schemas.microsoft.com/office/drawing/2014/main" id="{6806D15A-4FA1-4613-8505-CF428BB89DEF}"/>
              </a:ext>
            </a:extLst>
          </p:cNvPr>
          <p:cNvSpPr/>
          <p:nvPr/>
        </p:nvSpPr>
        <p:spPr>
          <a:xfrm>
            <a:off x="6858474" y="1684323"/>
            <a:ext cx="2220686" cy="1103085"/>
          </a:xfrm>
          <a:prstGeom prst="roundRect">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C. Nhóm công cụ hỗ trợ trực tuyến</a:t>
            </a:r>
          </a:p>
        </p:txBody>
      </p:sp>
      <p:sp>
        <p:nvSpPr>
          <p:cNvPr id="7" name="Rectangle: Rounded Corners 6">
            <a:extLst>
              <a:ext uri="{FF2B5EF4-FFF2-40B4-BE49-F238E27FC236}">
                <a16:creationId xmlns:a16="http://schemas.microsoft.com/office/drawing/2014/main" id="{E66E3E40-4D22-401E-BFC7-8B5DAA5F2063}"/>
              </a:ext>
            </a:extLst>
          </p:cNvPr>
          <p:cNvSpPr/>
          <p:nvPr/>
        </p:nvSpPr>
        <p:spPr>
          <a:xfrm>
            <a:off x="9376227" y="3788228"/>
            <a:ext cx="2220686" cy="1103085"/>
          </a:xfrm>
          <a:prstGeom prst="round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D. Nhóm sử dụng hệ thống trực tuyến</a:t>
            </a:r>
          </a:p>
        </p:txBody>
      </p:sp>
      <p:sp>
        <p:nvSpPr>
          <p:cNvPr id="8" name="Rectangle: Rounded Corners 7">
            <a:extLst>
              <a:ext uri="{FF2B5EF4-FFF2-40B4-BE49-F238E27FC236}">
                <a16:creationId xmlns:a16="http://schemas.microsoft.com/office/drawing/2014/main" id="{814E679E-7FF0-4B7D-BAAD-C93302C47E47}"/>
              </a:ext>
            </a:extLst>
          </p:cNvPr>
          <p:cNvSpPr/>
          <p:nvPr/>
        </p:nvSpPr>
        <p:spPr>
          <a:xfrm>
            <a:off x="3158856" y="1684323"/>
            <a:ext cx="2324995" cy="1103085"/>
          </a:xfrm>
          <a:prstGeom prst="roundRect">
            <a:avLst/>
          </a:prstGeom>
          <a:solidFill>
            <a:srgbClr val="00B050"/>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solidFill>
                  <a:schemeClr val="bg1"/>
                </a:solidFill>
                <a:latin typeface="Arial" panose="020B0604020202020204" pitchFamily="34" charset="0"/>
                <a:cs typeface="Arial" panose="020B0604020202020204" pitchFamily="34" charset="0"/>
              </a:rPr>
              <a:t>B. Nhóm công cụ l</a:t>
            </a:r>
            <a:r>
              <a:rPr lang="vi-VN">
                <a:solidFill>
                  <a:schemeClr val="bg1"/>
                </a:solidFill>
                <a:latin typeface="Arial" panose="020B0604020202020204" pitchFamily="34" charset="0"/>
                <a:cs typeface="Arial" panose="020B0604020202020204" pitchFamily="34" charset="0"/>
              </a:rPr>
              <a:t>ư</a:t>
            </a:r>
            <a:r>
              <a:rPr lang="en-US">
                <a:solidFill>
                  <a:schemeClr val="bg1"/>
                </a:solidFill>
                <a:latin typeface="Arial" panose="020B0604020202020204" pitchFamily="34" charset="0"/>
                <a:cs typeface="Arial" panose="020B0604020202020204" pitchFamily="34" charset="0"/>
              </a:rPr>
              <a:t>u trữ, kiểm tra đánh giá trực tuyến.</a:t>
            </a:r>
          </a:p>
        </p:txBody>
      </p:sp>
      <p:pic>
        <p:nvPicPr>
          <p:cNvPr id="12" name="Graphic 11" descr="Arrow Clockwise curve">
            <a:extLst>
              <a:ext uri="{FF2B5EF4-FFF2-40B4-BE49-F238E27FC236}">
                <a16:creationId xmlns:a16="http://schemas.microsoft.com/office/drawing/2014/main" id="{6FDC8616-81B9-41A1-A707-FEAA892F56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9538163">
            <a:off x="9565245" y="2380981"/>
            <a:ext cx="914400" cy="914400"/>
          </a:xfrm>
          <a:prstGeom prst="rect">
            <a:avLst/>
          </a:prstGeom>
        </p:spPr>
      </p:pic>
      <p:pic>
        <p:nvPicPr>
          <p:cNvPr id="14" name="Graphic 13" descr="Arrow Slight curve">
            <a:extLst>
              <a:ext uri="{FF2B5EF4-FFF2-40B4-BE49-F238E27FC236}">
                <a16:creationId xmlns:a16="http://schemas.microsoft.com/office/drawing/2014/main" id="{34698559-B4A2-4018-9409-811C89E80A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V="1">
            <a:off x="5740040" y="1815997"/>
            <a:ext cx="914400" cy="914400"/>
          </a:xfrm>
          <a:prstGeom prst="rect">
            <a:avLst/>
          </a:prstGeom>
        </p:spPr>
      </p:pic>
      <p:sp>
        <p:nvSpPr>
          <p:cNvPr id="15" name="TextBox 14">
            <a:extLst>
              <a:ext uri="{FF2B5EF4-FFF2-40B4-BE49-F238E27FC236}">
                <a16:creationId xmlns:a16="http://schemas.microsoft.com/office/drawing/2014/main" id="{44FE36C0-3EF1-4DA3-8E4E-EC8391068CF7}"/>
              </a:ext>
            </a:extLst>
          </p:cNvPr>
          <p:cNvSpPr txBox="1"/>
          <p:nvPr/>
        </p:nvSpPr>
        <p:spPr>
          <a:xfrm>
            <a:off x="833861" y="5035058"/>
            <a:ext cx="2324995" cy="784830"/>
          </a:xfrm>
          <a:prstGeom prst="rect">
            <a:avLst/>
          </a:prstGeom>
          <a:noFill/>
        </p:spPr>
        <p:txBody>
          <a:bodyPr wrap="none" rtlCol="0">
            <a:spAutoFit/>
          </a:bodyPr>
          <a:lstStyle/>
          <a:p>
            <a:pPr marL="115888" indent="-115888">
              <a:buFont typeface="Arial" panose="020B0604020202020204" pitchFamily="34" charset="0"/>
              <a:buChar char="•"/>
            </a:pPr>
            <a:r>
              <a:rPr lang="en-US" sz="1500">
                <a:solidFill>
                  <a:srgbClr val="FF0000"/>
                </a:solidFill>
                <a:latin typeface="Arial" panose="020B0604020202020204" pitchFamily="34" charset="0"/>
                <a:cs typeface="Arial" panose="020B0604020202020204" pitchFamily="34" charset="0"/>
              </a:rPr>
              <a:t> Phần mềm Word</a:t>
            </a:r>
          </a:p>
          <a:p>
            <a:pPr marL="115888" indent="-115888">
              <a:buFont typeface="Arial" panose="020B0604020202020204" pitchFamily="34" charset="0"/>
              <a:buChar char="•"/>
            </a:pPr>
            <a:r>
              <a:rPr lang="en-US" sz="1500">
                <a:solidFill>
                  <a:srgbClr val="FF0000"/>
                </a:solidFill>
                <a:latin typeface="Arial" panose="020B0604020202020204" pitchFamily="34" charset="0"/>
                <a:cs typeface="Arial" panose="020B0604020202020204" pitchFamily="34" charset="0"/>
              </a:rPr>
              <a:t> Phần mềm Excel</a:t>
            </a:r>
          </a:p>
          <a:p>
            <a:pPr marL="115888" indent="-115888">
              <a:buFont typeface="Arial" panose="020B0604020202020204" pitchFamily="34" charset="0"/>
              <a:buChar char="•"/>
            </a:pPr>
            <a:r>
              <a:rPr lang="en-US" sz="1500">
                <a:solidFill>
                  <a:srgbClr val="FF0000"/>
                </a:solidFill>
                <a:latin typeface="Arial" panose="020B0604020202020204" pitchFamily="34" charset="0"/>
                <a:cs typeface="Arial" panose="020B0604020202020204" pitchFamily="34" charset="0"/>
              </a:rPr>
              <a:t> Phần mềm PowerPoint</a:t>
            </a:r>
          </a:p>
        </p:txBody>
      </p:sp>
      <p:sp>
        <p:nvSpPr>
          <p:cNvPr id="16" name="TextBox 15">
            <a:extLst>
              <a:ext uri="{FF2B5EF4-FFF2-40B4-BE49-F238E27FC236}">
                <a16:creationId xmlns:a16="http://schemas.microsoft.com/office/drawing/2014/main" id="{3B0B2C23-69B7-4924-8FE4-111EA4993128}"/>
              </a:ext>
            </a:extLst>
          </p:cNvPr>
          <p:cNvSpPr txBox="1"/>
          <p:nvPr/>
        </p:nvSpPr>
        <p:spPr>
          <a:xfrm>
            <a:off x="6916563" y="2869572"/>
            <a:ext cx="2494914" cy="1015663"/>
          </a:xfrm>
          <a:prstGeom prst="rect">
            <a:avLst/>
          </a:prstGeom>
          <a:noFill/>
        </p:spPr>
        <p:txBody>
          <a:bodyPr wrap="none" rtlCol="0">
            <a:spAutoFit/>
          </a:bodyPr>
          <a:lstStyle/>
          <a:p>
            <a:pPr marL="115888" indent="-115888">
              <a:buFont typeface="Arial" panose="020B0604020202020204" pitchFamily="34" charset="0"/>
              <a:buChar char="•"/>
            </a:pPr>
            <a:r>
              <a:rPr lang="en-US" sz="1500">
                <a:solidFill>
                  <a:srgbClr val="FF0000"/>
                </a:solidFill>
                <a:latin typeface="Arial" panose="020B0604020202020204" pitchFamily="34" charset="0"/>
                <a:cs typeface="Arial" panose="020B0604020202020204" pitchFamily="34" charset="0"/>
              </a:rPr>
              <a:t> Google trang tính (sheet)</a:t>
            </a:r>
          </a:p>
          <a:p>
            <a:pPr marL="115888" indent="-115888">
              <a:buFont typeface="Arial" panose="020B0604020202020204" pitchFamily="34" charset="0"/>
              <a:buChar char="•"/>
            </a:pPr>
            <a:r>
              <a:rPr lang="en-US" sz="1500">
                <a:solidFill>
                  <a:srgbClr val="FF0000"/>
                </a:solidFill>
                <a:latin typeface="Arial" panose="020B0604020202020204" pitchFamily="34" charset="0"/>
                <a:cs typeface="Arial" panose="020B0604020202020204" pitchFamily="34" charset="0"/>
              </a:rPr>
              <a:t> Google tài liệu (doc)</a:t>
            </a:r>
          </a:p>
          <a:p>
            <a:endParaRPr lang="en-US" sz="1500">
              <a:solidFill>
                <a:schemeClr val="bg1"/>
              </a:solidFill>
              <a:latin typeface="Arial" panose="020B0604020202020204" pitchFamily="34" charset="0"/>
              <a:cs typeface="Arial" panose="020B0604020202020204" pitchFamily="34" charset="0"/>
            </a:endParaRPr>
          </a:p>
          <a:p>
            <a:endParaRPr lang="en-US" sz="150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508ADF33-4B34-4FF0-B1C6-582BE234F360}"/>
              </a:ext>
            </a:extLst>
          </p:cNvPr>
          <p:cNvSpPr txBox="1"/>
          <p:nvPr/>
        </p:nvSpPr>
        <p:spPr>
          <a:xfrm>
            <a:off x="9376227" y="4973477"/>
            <a:ext cx="2474075" cy="784830"/>
          </a:xfrm>
          <a:prstGeom prst="rect">
            <a:avLst/>
          </a:prstGeom>
          <a:noFill/>
        </p:spPr>
        <p:txBody>
          <a:bodyPr wrap="none" rtlCol="0">
            <a:spAutoFit/>
          </a:bodyPr>
          <a:lstStyle/>
          <a:p>
            <a:pPr marL="115888" indent="-115888">
              <a:buFont typeface="Arial" panose="020B0604020202020204" pitchFamily="34" charset="0"/>
              <a:buChar char="•"/>
            </a:pPr>
            <a:r>
              <a:rPr lang="en-US" sz="1500">
                <a:solidFill>
                  <a:srgbClr val="FF0000"/>
                </a:solidFill>
                <a:latin typeface="Arial" panose="020B0604020202020204" pitchFamily="34" charset="0"/>
                <a:cs typeface="Arial" panose="020B0604020202020204" pitchFamily="34" charset="0"/>
              </a:rPr>
              <a:t> Sử dụng Hệ thống Smas</a:t>
            </a:r>
          </a:p>
          <a:p>
            <a:pPr marL="115888" indent="-115888">
              <a:buFont typeface="Arial" panose="020B0604020202020204" pitchFamily="34" charset="0"/>
              <a:buChar char="•"/>
            </a:pPr>
            <a:r>
              <a:rPr lang="en-US" sz="1500">
                <a:solidFill>
                  <a:srgbClr val="FF0000"/>
                </a:solidFill>
                <a:latin typeface="Arial" panose="020B0604020202020204" pitchFamily="34" charset="0"/>
                <a:cs typeface="Arial" panose="020B0604020202020204" pitchFamily="34" charset="0"/>
              </a:rPr>
              <a:t> Sử dụng hệ thống Temis</a:t>
            </a:r>
          </a:p>
          <a:p>
            <a:endParaRPr lang="en-US" sz="1500">
              <a:solidFill>
                <a:schemeClr val="bg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F09830C5-DFFA-45F3-B3A7-36BC475B2AF4}"/>
              </a:ext>
            </a:extLst>
          </p:cNvPr>
          <p:cNvSpPr txBox="1"/>
          <p:nvPr/>
        </p:nvSpPr>
        <p:spPr>
          <a:xfrm>
            <a:off x="3486051" y="2884929"/>
            <a:ext cx="1544334" cy="1015663"/>
          </a:xfrm>
          <a:prstGeom prst="rect">
            <a:avLst/>
          </a:prstGeom>
          <a:noFill/>
        </p:spPr>
        <p:txBody>
          <a:bodyPr wrap="none" rtlCol="0">
            <a:spAutoFit/>
          </a:bodyPr>
          <a:lstStyle/>
          <a:p>
            <a:pPr marL="115888" indent="-115888">
              <a:buFont typeface="Arial" panose="020B0604020202020204" pitchFamily="34" charset="0"/>
              <a:buChar char="•"/>
            </a:pPr>
            <a:r>
              <a:rPr lang="en-US" sz="1500">
                <a:solidFill>
                  <a:srgbClr val="FF0000"/>
                </a:solidFill>
                <a:latin typeface="Arial" panose="020B0604020202020204" pitchFamily="34" charset="0"/>
                <a:cs typeface="Arial" panose="020B0604020202020204" pitchFamily="34" charset="0"/>
              </a:rPr>
              <a:t> Google Driver</a:t>
            </a:r>
          </a:p>
          <a:p>
            <a:pPr marL="115888" indent="-115888">
              <a:buFont typeface="Arial" panose="020B0604020202020204" pitchFamily="34" charset="0"/>
              <a:buChar char="•"/>
            </a:pPr>
            <a:r>
              <a:rPr lang="en-US" sz="1500">
                <a:solidFill>
                  <a:srgbClr val="FF0000"/>
                </a:solidFill>
                <a:latin typeface="Arial" panose="020B0604020202020204" pitchFamily="34" charset="0"/>
                <a:cs typeface="Arial" panose="020B0604020202020204" pitchFamily="34" charset="0"/>
              </a:rPr>
              <a:t> Google Form</a:t>
            </a:r>
          </a:p>
          <a:p>
            <a:pPr marL="115888" indent="-115888">
              <a:buFont typeface="Arial" panose="020B0604020202020204" pitchFamily="34" charset="0"/>
              <a:buChar char="•"/>
            </a:pPr>
            <a:r>
              <a:rPr lang="en-US" sz="1500">
                <a:solidFill>
                  <a:srgbClr val="FF0000"/>
                </a:solidFill>
                <a:latin typeface="Arial" panose="020B0604020202020204" pitchFamily="34" charset="0"/>
                <a:cs typeface="Arial" panose="020B0604020202020204" pitchFamily="34" charset="0"/>
              </a:rPr>
              <a:t> Quizizz.com</a:t>
            </a:r>
          </a:p>
          <a:p>
            <a:endParaRPr lang="en-US" sz="1500">
              <a:solidFill>
                <a:schemeClr val="bg1"/>
              </a:solidFill>
              <a:latin typeface="Arial" panose="020B0604020202020204" pitchFamily="34" charset="0"/>
              <a:cs typeface="Arial" panose="020B0604020202020204" pitchFamily="34" charset="0"/>
            </a:endParaRPr>
          </a:p>
        </p:txBody>
      </p:sp>
      <p:pic>
        <p:nvPicPr>
          <p:cNvPr id="21" name="Graphic 20" descr="Arrow Clockwise curve">
            <a:extLst>
              <a:ext uri="{FF2B5EF4-FFF2-40B4-BE49-F238E27FC236}">
                <a16:creationId xmlns:a16="http://schemas.microsoft.com/office/drawing/2014/main" id="{721D6673-FF28-4A4E-9A92-8FDCFAA134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138163">
            <a:off x="1920769" y="2553325"/>
            <a:ext cx="914400" cy="914400"/>
          </a:xfrm>
          <a:prstGeom prst="rect">
            <a:avLst/>
          </a:prstGeom>
        </p:spPr>
      </p:pic>
      <p:sp>
        <p:nvSpPr>
          <p:cNvPr id="24" name="TextBox 23">
            <a:extLst>
              <a:ext uri="{FF2B5EF4-FFF2-40B4-BE49-F238E27FC236}">
                <a16:creationId xmlns:a16="http://schemas.microsoft.com/office/drawing/2014/main" id="{1C691ADF-0F21-4CF2-BC14-8A334F76B9E9}"/>
              </a:ext>
            </a:extLst>
          </p:cNvPr>
          <p:cNvSpPr txBox="1"/>
          <p:nvPr/>
        </p:nvSpPr>
        <p:spPr>
          <a:xfrm>
            <a:off x="4721311" y="4339771"/>
            <a:ext cx="2579375" cy="1307166"/>
          </a:xfrm>
          <a:prstGeom prst="round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lnSpc>
                <a:spcPts val="4500"/>
              </a:lnSpc>
            </a:pPr>
            <a:r>
              <a:rPr lang="en-US" sz="3000" b="1">
                <a:solidFill>
                  <a:srgbClr val="FF0000"/>
                </a:solidFill>
                <a:latin typeface="Bahnschrift Condensed" panose="020B0502040204020203" pitchFamily="34" charset="0"/>
                <a:cs typeface="Arial" panose="020B0604020202020204" pitchFamily="34" charset="0"/>
              </a:rPr>
              <a:t> </a:t>
            </a:r>
            <a:r>
              <a:rPr lang="en-US" sz="3000">
                <a:solidFill>
                  <a:srgbClr val="FF0000"/>
                </a:solidFill>
                <a:latin typeface="Bahnschrift Condensed" panose="020B0502040204020203" pitchFamily="34" charset="0"/>
                <a:cs typeface="Arial" panose="020B0604020202020204" pitchFamily="34" charset="0"/>
              </a:rPr>
              <a:t>MỘT SỐ CÔNG CỤ </a:t>
            </a:r>
          </a:p>
          <a:p>
            <a:pPr algn="ctr">
              <a:lnSpc>
                <a:spcPts val="4500"/>
              </a:lnSpc>
            </a:pPr>
            <a:r>
              <a:rPr lang="en-US" sz="3000">
                <a:solidFill>
                  <a:srgbClr val="FF0000"/>
                </a:solidFill>
                <a:latin typeface="Bahnschrift Condensed" panose="020B0502040204020203" pitchFamily="34" charset="0"/>
                <a:cs typeface="Arial" panose="020B0604020202020204" pitchFamily="34" charset="0"/>
              </a:rPr>
              <a:t>HỖ TRỢ DẠY HỌC</a:t>
            </a:r>
          </a:p>
        </p:txBody>
      </p:sp>
    </p:spTree>
    <p:extLst>
      <p:ext uri="{BB962C8B-B14F-4D97-AF65-F5344CB8AC3E}">
        <p14:creationId xmlns:p14="http://schemas.microsoft.com/office/powerpoint/2010/main" val="32429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10"/>
                                        <p:tgtEl>
                                          <p:spTgt spid="2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10"/>
                                        <p:tgtEl>
                                          <p:spTgt spid="1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250"/>
                                        <p:tgtEl>
                                          <p:spTgt spid="12"/>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P spid="15" grpId="0"/>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8B2D90-C8D5-4569-9F26-DFFD89CB79E0}"/>
              </a:ext>
            </a:extLst>
          </p:cNvPr>
          <p:cNvGrpSpPr/>
          <p:nvPr/>
        </p:nvGrpSpPr>
        <p:grpSpPr>
          <a:xfrm>
            <a:off x="-99094" y="0"/>
            <a:ext cx="12291094" cy="6915217"/>
            <a:chOff x="-99094" y="1"/>
            <a:chExt cx="12291094" cy="6915217"/>
          </a:xfrm>
        </p:grpSpPr>
        <p:sp>
          <p:nvSpPr>
            <p:cNvPr id="28" name="Rectangle 27">
              <a:extLst>
                <a:ext uri="{FF2B5EF4-FFF2-40B4-BE49-F238E27FC236}">
                  <a16:creationId xmlns:a16="http://schemas.microsoft.com/office/drawing/2014/main" id="{BE15E015-E8C0-49F8-BB88-E10943F7237D}"/>
                </a:ext>
              </a:extLst>
            </p:cNvPr>
            <p:cNvSpPr/>
            <p:nvPr/>
          </p:nvSpPr>
          <p:spPr>
            <a:xfrm>
              <a:off x="0" y="1"/>
              <a:ext cx="12192000" cy="665018"/>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2500" b="1">
                  <a:solidFill>
                    <a:schemeClr val="bg1"/>
                  </a:solidFill>
                  <a:latin typeface="Times New Roman" panose="02020603050405020304" pitchFamily="18" charset="0"/>
                  <a:cs typeface="Times New Roman" panose="02020603050405020304" pitchFamily="18" charset="0"/>
                </a:rPr>
                <a:t>1- HỆ THỐNG SMAS</a:t>
              </a:r>
            </a:p>
          </p:txBody>
        </p:sp>
        <p:pic>
          <p:nvPicPr>
            <p:cNvPr id="37" name="Picture 36">
              <a:extLst>
                <a:ext uri="{FF2B5EF4-FFF2-40B4-BE49-F238E27FC236}">
                  <a16:creationId xmlns:a16="http://schemas.microsoft.com/office/drawing/2014/main" id="{08BD01B0-3B37-4DC8-A324-80ADB2ADC4DD}"/>
                </a:ext>
              </a:extLst>
            </p:cNvPr>
            <p:cNvPicPr>
              <a:picLocks noChangeAspect="1"/>
            </p:cNvPicPr>
            <p:nvPr/>
          </p:nvPicPr>
          <p:blipFill>
            <a:blip r:embed="rId2"/>
            <a:stretch>
              <a:fillRect/>
            </a:stretch>
          </p:blipFill>
          <p:spPr>
            <a:xfrm>
              <a:off x="0" y="5996735"/>
              <a:ext cx="2457450" cy="885825"/>
            </a:xfrm>
            <a:prstGeom prst="rect">
              <a:avLst/>
            </a:prstGeom>
          </p:spPr>
        </p:pic>
        <p:sp>
          <p:nvSpPr>
            <p:cNvPr id="38" name="TextBox 37">
              <a:extLst>
                <a:ext uri="{FF2B5EF4-FFF2-40B4-BE49-F238E27FC236}">
                  <a16:creationId xmlns:a16="http://schemas.microsoft.com/office/drawing/2014/main" id="{B809A762-68D4-4840-A63A-51C34A156FD1}"/>
                </a:ext>
              </a:extLst>
            </p:cNvPr>
            <p:cNvSpPr txBox="1"/>
            <p:nvPr/>
          </p:nvSpPr>
          <p:spPr>
            <a:xfrm>
              <a:off x="-99094" y="6545886"/>
              <a:ext cx="1544012" cy="369332"/>
            </a:xfrm>
            <a:prstGeom prst="rect">
              <a:avLst/>
            </a:prstGeom>
            <a:noFill/>
          </p:spPr>
          <p:txBody>
            <a:bodyPr wrap="none" rtlCol="0">
              <a:spAutoFit/>
            </a:bodyPr>
            <a:lstStyle/>
            <a:p>
              <a:r>
                <a:rPr lang="en-US" b="1">
                  <a:solidFill>
                    <a:srgbClr val="FF0000"/>
                  </a:solidFill>
                  <a:latin typeface="Arial" panose="020B0604020202020204" pitchFamily="34" charset="0"/>
                  <a:cs typeface="Arial" panose="020B0604020202020204" pitchFamily="34" charset="0"/>
                </a:rPr>
                <a:t>TH Tân Bình</a:t>
              </a:r>
            </a:p>
          </p:txBody>
        </p:sp>
      </p:grpSp>
      <p:sp>
        <p:nvSpPr>
          <p:cNvPr id="6" name="Rectangle 5">
            <a:extLst>
              <a:ext uri="{FF2B5EF4-FFF2-40B4-BE49-F238E27FC236}">
                <a16:creationId xmlns:a16="http://schemas.microsoft.com/office/drawing/2014/main" id="{07DB1B85-9417-41F1-94D6-B044C5DCF36D}"/>
              </a:ext>
            </a:extLst>
          </p:cNvPr>
          <p:cNvSpPr/>
          <p:nvPr/>
        </p:nvSpPr>
        <p:spPr>
          <a:xfrm>
            <a:off x="869266" y="1083479"/>
            <a:ext cx="7664278" cy="477054"/>
          </a:xfrm>
          <a:prstGeom prst="rect">
            <a:avLst/>
          </a:prstGeom>
        </p:spPr>
        <p:txBody>
          <a:bodyPr wrap="none">
            <a:spAutoFit/>
          </a:bodyPr>
          <a:lstStyle/>
          <a:p>
            <a:r>
              <a:rPr lang="en-US" sz="2500" b="1">
                <a:solidFill>
                  <a:srgbClr val="0000D0"/>
                </a:solidFill>
                <a:latin typeface="Arial" panose="020B0604020202020204" pitchFamily="34" charset="0"/>
              </a:rPr>
              <a:t>1.</a:t>
            </a:r>
            <a:r>
              <a:rPr lang="en-US" sz="2500" b="1">
                <a:solidFill>
                  <a:srgbClr val="0000D0"/>
                </a:solidFill>
                <a:latin typeface="Arial" panose="020B0604020202020204" pitchFamily="34" charset="0"/>
                <a:cs typeface="Arial" panose="020B0604020202020204" pitchFamily="34" charset="0"/>
              </a:rPr>
              <a:t> Hệ thống Smas – Hệ thống quản lý tr</a:t>
            </a:r>
            <a:r>
              <a:rPr lang="vi-VN" sz="2500" b="1">
                <a:solidFill>
                  <a:srgbClr val="0000D0"/>
                </a:solidFill>
                <a:latin typeface="Arial" panose="020B0604020202020204" pitchFamily="34" charset="0"/>
                <a:cs typeface="Arial" panose="020B0604020202020204" pitchFamily="34" charset="0"/>
              </a:rPr>
              <a:t>ư</a:t>
            </a:r>
            <a:r>
              <a:rPr lang="en-US" sz="2500" b="1">
                <a:solidFill>
                  <a:srgbClr val="0000D0"/>
                </a:solidFill>
                <a:latin typeface="Arial" panose="020B0604020202020204" pitchFamily="34" charset="0"/>
                <a:cs typeface="Arial" panose="020B0604020202020204" pitchFamily="34" charset="0"/>
              </a:rPr>
              <a:t>ờng học</a:t>
            </a:r>
            <a:endParaRPr lang="en-US" sz="2500" b="1">
              <a:solidFill>
                <a:srgbClr val="0000D0"/>
              </a:solidFill>
              <a:effectLst/>
              <a:latin typeface="Arial" panose="020B0604020202020204" pitchFamily="34" charset="0"/>
            </a:endParaRPr>
          </a:p>
        </p:txBody>
      </p:sp>
      <p:sp>
        <p:nvSpPr>
          <p:cNvPr id="7" name="Rectangle 6">
            <a:extLst>
              <a:ext uri="{FF2B5EF4-FFF2-40B4-BE49-F238E27FC236}">
                <a16:creationId xmlns:a16="http://schemas.microsoft.com/office/drawing/2014/main" id="{6D73C530-C8F0-41E6-AF90-BA96A13531CC}"/>
              </a:ext>
            </a:extLst>
          </p:cNvPr>
          <p:cNvSpPr/>
          <p:nvPr/>
        </p:nvSpPr>
        <p:spPr>
          <a:xfrm>
            <a:off x="1361791" y="3008858"/>
            <a:ext cx="4177747" cy="477054"/>
          </a:xfrm>
          <a:prstGeom prst="rect">
            <a:avLst/>
          </a:prstGeom>
        </p:spPr>
        <p:txBody>
          <a:bodyPr wrap="none">
            <a:spAutoFit/>
          </a:bodyPr>
          <a:lstStyle/>
          <a:p>
            <a:r>
              <a:rPr lang="en-US" sz="2500" b="1">
                <a:solidFill>
                  <a:srgbClr val="0000D0"/>
                </a:solidFill>
                <a:effectLst/>
                <a:latin typeface="Arial" panose="020B0604020202020204" pitchFamily="34" charset="0"/>
              </a:rPr>
              <a:t>1.1. Nhập dữ liệu </a:t>
            </a:r>
            <a:r>
              <a:rPr lang="en-US" sz="2500" b="1">
                <a:solidFill>
                  <a:srgbClr val="0000D0"/>
                </a:solidFill>
                <a:latin typeface="Arial" panose="020B0604020202020204" pitchFamily="34" charset="0"/>
              </a:rPr>
              <a:t>đầu năm</a:t>
            </a:r>
            <a:endParaRPr lang="en-US" sz="2500" b="1">
              <a:solidFill>
                <a:srgbClr val="0000D0"/>
              </a:solidFill>
              <a:effectLst/>
              <a:latin typeface="Arial" panose="020B0604020202020204" pitchFamily="34" charset="0"/>
            </a:endParaRPr>
          </a:p>
        </p:txBody>
      </p:sp>
      <p:sp>
        <p:nvSpPr>
          <p:cNvPr id="8" name="Rectangle 7">
            <a:extLst>
              <a:ext uri="{FF2B5EF4-FFF2-40B4-BE49-F238E27FC236}">
                <a16:creationId xmlns:a16="http://schemas.microsoft.com/office/drawing/2014/main" id="{D1F75179-786E-42CB-915D-0DFD608DBAAB}"/>
              </a:ext>
            </a:extLst>
          </p:cNvPr>
          <p:cNvSpPr/>
          <p:nvPr/>
        </p:nvSpPr>
        <p:spPr>
          <a:xfrm>
            <a:off x="1361791" y="1615426"/>
            <a:ext cx="8755923" cy="1246495"/>
          </a:xfrm>
          <a:prstGeom prst="rect">
            <a:avLst/>
          </a:prstGeom>
        </p:spPr>
        <p:txBody>
          <a:bodyPr wrap="none">
            <a:spAutoFit/>
          </a:bodyPr>
          <a:lstStyle/>
          <a:p>
            <a:r>
              <a:rPr lang="en-US" sz="2500" b="1">
                <a:solidFill>
                  <a:srgbClr val="0000D0"/>
                </a:solidFill>
                <a:latin typeface="Arial" panose="020B0604020202020204" pitchFamily="34" charset="0"/>
              </a:rPr>
              <a:t>+ Đăng nhập hệ thống: 	</a:t>
            </a:r>
            <a:r>
              <a:rPr lang="en-US" sz="2500" b="1">
                <a:solidFill>
                  <a:srgbClr val="FF0000"/>
                </a:solidFill>
                <a:latin typeface="Arial" panose="020B0604020202020204" pitchFamily="34" charset="0"/>
              </a:rPr>
              <a:t>SMAS.EDU.VN</a:t>
            </a:r>
          </a:p>
          <a:p>
            <a:r>
              <a:rPr lang="en-US" sz="2500" b="1">
                <a:solidFill>
                  <a:srgbClr val="FF0000"/>
                </a:solidFill>
                <a:effectLst/>
                <a:latin typeface="Arial" panose="020B0604020202020204" pitchFamily="34" charset="0"/>
              </a:rPr>
              <a:t>    								T</a:t>
            </a:r>
            <a:r>
              <a:rPr lang="en-US" sz="2500" b="1">
                <a:solidFill>
                  <a:srgbClr val="FF0000"/>
                </a:solidFill>
                <a:latin typeface="Arial" panose="020B0604020202020204" pitchFamily="34" charset="0"/>
              </a:rPr>
              <a:t>ên đăng nhập: hdg_th_tanbinh</a:t>
            </a:r>
          </a:p>
          <a:p>
            <a:r>
              <a:rPr lang="en-US" sz="2500" b="1">
                <a:solidFill>
                  <a:srgbClr val="FF0000"/>
                </a:solidFill>
                <a:effectLst/>
                <a:latin typeface="Arial" panose="020B0604020202020204" pitchFamily="34" charset="0"/>
              </a:rPr>
              <a:t>     								MK: </a:t>
            </a:r>
            <a:r>
              <a:rPr lang="en-US" sz="2500" b="1">
                <a:solidFill>
                  <a:srgbClr val="FF0000"/>
                </a:solidFill>
                <a:latin typeface="Arial" panose="020B0604020202020204" pitchFamily="34" charset="0"/>
              </a:rPr>
              <a:t>123456bB@</a:t>
            </a:r>
            <a:endParaRPr lang="en-US" sz="2500" b="1">
              <a:solidFill>
                <a:srgbClr val="FF0000"/>
              </a:solidFill>
              <a:effectLst/>
              <a:latin typeface="Arial" panose="020B0604020202020204" pitchFamily="34" charset="0"/>
            </a:endParaRPr>
          </a:p>
        </p:txBody>
      </p:sp>
      <p:sp>
        <p:nvSpPr>
          <p:cNvPr id="10" name="Rectangle 9">
            <a:extLst>
              <a:ext uri="{FF2B5EF4-FFF2-40B4-BE49-F238E27FC236}">
                <a16:creationId xmlns:a16="http://schemas.microsoft.com/office/drawing/2014/main" id="{37084177-2F53-4877-9CD6-6713FB6D314F}"/>
              </a:ext>
            </a:extLst>
          </p:cNvPr>
          <p:cNvSpPr/>
          <p:nvPr/>
        </p:nvSpPr>
        <p:spPr>
          <a:xfrm>
            <a:off x="1361790" y="4291453"/>
            <a:ext cx="5771132" cy="477054"/>
          </a:xfrm>
          <a:prstGeom prst="rect">
            <a:avLst/>
          </a:prstGeom>
        </p:spPr>
        <p:txBody>
          <a:bodyPr wrap="none">
            <a:spAutoFit/>
          </a:bodyPr>
          <a:lstStyle/>
          <a:p>
            <a:r>
              <a:rPr lang="en-US" sz="2500" b="1">
                <a:solidFill>
                  <a:srgbClr val="0000D0"/>
                </a:solidFill>
                <a:latin typeface="Arial" panose="020B0604020202020204" pitchFamily="34" charset="0"/>
              </a:rPr>
              <a:t>1.2. </a:t>
            </a:r>
            <a:r>
              <a:rPr lang="en-US" sz="2500" b="1">
                <a:solidFill>
                  <a:srgbClr val="0000D0"/>
                </a:solidFill>
                <a:effectLst/>
                <a:latin typeface="Arial" panose="020B0604020202020204" pitchFamily="34" charset="0"/>
              </a:rPr>
              <a:t>Nhập dữ liệu giữa k</a:t>
            </a:r>
            <a:r>
              <a:rPr lang="en-US" sz="2500" b="1">
                <a:solidFill>
                  <a:srgbClr val="0000D0"/>
                </a:solidFill>
                <a:latin typeface="Arial" panose="020B0604020202020204" pitchFamily="34" charset="0"/>
              </a:rPr>
              <a:t>ì 1, giữa kì 2</a:t>
            </a:r>
            <a:endParaRPr lang="en-US" sz="2500" b="1">
              <a:solidFill>
                <a:srgbClr val="0000D0"/>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B57FEC92-7E5E-4FEE-9004-798376BD02C5}"/>
              </a:ext>
            </a:extLst>
          </p:cNvPr>
          <p:cNvSpPr/>
          <p:nvPr/>
        </p:nvSpPr>
        <p:spPr>
          <a:xfrm>
            <a:off x="1707623" y="3440706"/>
            <a:ext cx="9556121" cy="769441"/>
          </a:xfrm>
          <a:prstGeom prst="rect">
            <a:avLst/>
          </a:prstGeom>
        </p:spPr>
        <p:txBody>
          <a:bodyPr wrap="square">
            <a:spAutoFit/>
          </a:bodyPr>
          <a:lstStyle/>
          <a:p>
            <a:pPr algn="just"/>
            <a:r>
              <a:rPr lang="en-US" sz="2200">
                <a:latin typeface="Arial" panose="020B0604020202020204" pitchFamily="34" charset="0"/>
              </a:rPr>
              <a:t>	</a:t>
            </a:r>
            <a:r>
              <a:rPr lang="en-US" sz="2200">
                <a:effectLst/>
                <a:latin typeface="Arial" panose="020B0604020202020204" pitchFamily="34" charset="0"/>
              </a:rPr>
              <a:t> </a:t>
            </a:r>
            <a:r>
              <a:rPr lang="en-US" sz="2200">
                <a:latin typeface="Arial" panose="020B0604020202020204" pitchFamily="34" charset="0"/>
              </a:rPr>
              <a:t>GVCN nhập thông tin đầy đủ chi tiết của HS vào phần mềm, trong năm học HS có sự thay đổi thông tin GV cập nhật vào PM tại thời điểm đó</a:t>
            </a:r>
            <a:endParaRPr lang="en-US" sz="2200">
              <a:effectLst/>
              <a:latin typeface="Arial" panose="020B0604020202020204" pitchFamily="34" charset="0"/>
            </a:endParaRPr>
          </a:p>
        </p:txBody>
      </p:sp>
      <p:sp>
        <p:nvSpPr>
          <p:cNvPr id="13" name="Rectangle 12">
            <a:extLst>
              <a:ext uri="{FF2B5EF4-FFF2-40B4-BE49-F238E27FC236}">
                <a16:creationId xmlns:a16="http://schemas.microsoft.com/office/drawing/2014/main" id="{6360ABF8-51E9-4380-9FBB-3EA2CAD38B99}"/>
              </a:ext>
            </a:extLst>
          </p:cNvPr>
          <p:cNvSpPr/>
          <p:nvPr/>
        </p:nvSpPr>
        <p:spPr>
          <a:xfrm>
            <a:off x="1707624" y="4874737"/>
            <a:ext cx="9362158" cy="430887"/>
          </a:xfrm>
          <a:prstGeom prst="rect">
            <a:avLst/>
          </a:prstGeom>
        </p:spPr>
        <p:txBody>
          <a:bodyPr wrap="square">
            <a:spAutoFit/>
          </a:bodyPr>
          <a:lstStyle/>
          <a:p>
            <a:pPr algn="just"/>
            <a:r>
              <a:rPr lang="en-US" sz="2200">
                <a:effectLst/>
                <a:latin typeface="Arial" panose="020B0604020202020204" pitchFamily="34" charset="0"/>
              </a:rPr>
              <a:t>+ </a:t>
            </a:r>
            <a:r>
              <a:rPr lang="en-US" sz="2200">
                <a:latin typeface="Arial" panose="020B0604020202020204" pitchFamily="34" charset="0"/>
              </a:rPr>
              <a:t>GVCN, GV ít tiết nhập đánh giá giữa kì 1, giữa kì 2 lên hệ thống Smas </a:t>
            </a:r>
            <a:endParaRPr lang="en-US" sz="2200">
              <a:effectLst/>
              <a:latin typeface="Arial" panose="020B0604020202020204" pitchFamily="34" charset="0"/>
            </a:endParaRPr>
          </a:p>
        </p:txBody>
      </p:sp>
    </p:spTree>
    <p:extLst>
      <p:ext uri="{BB962C8B-B14F-4D97-AF65-F5344CB8AC3E}">
        <p14:creationId xmlns:p14="http://schemas.microsoft.com/office/powerpoint/2010/main" val="169981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8B2D90-C8D5-4569-9F26-DFFD89CB79E0}"/>
              </a:ext>
            </a:extLst>
          </p:cNvPr>
          <p:cNvGrpSpPr/>
          <p:nvPr/>
        </p:nvGrpSpPr>
        <p:grpSpPr>
          <a:xfrm>
            <a:off x="-99094" y="2"/>
            <a:ext cx="12291094" cy="6915216"/>
            <a:chOff x="-99094" y="2"/>
            <a:chExt cx="12291094" cy="6915216"/>
          </a:xfrm>
        </p:grpSpPr>
        <p:sp>
          <p:nvSpPr>
            <p:cNvPr id="28" name="Rectangle 27">
              <a:extLst>
                <a:ext uri="{FF2B5EF4-FFF2-40B4-BE49-F238E27FC236}">
                  <a16:creationId xmlns:a16="http://schemas.microsoft.com/office/drawing/2014/main" id="{BE15E015-E8C0-49F8-BB88-E10943F7237D}"/>
                </a:ext>
              </a:extLst>
            </p:cNvPr>
            <p:cNvSpPr/>
            <p:nvPr/>
          </p:nvSpPr>
          <p:spPr>
            <a:xfrm>
              <a:off x="0" y="2"/>
              <a:ext cx="12192000" cy="626852"/>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2500" b="1">
                  <a:solidFill>
                    <a:schemeClr val="bg1"/>
                  </a:solidFill>
                  <a:latin typeface="Times New Roman" panose="02020603050405020304" pitchFamily="18" charset="0"/>
                  <a:cs typeface="Times New Roman" panose="02020603050405020304" pitchFamily="18" charset="0"/>
                </a:rPr>
                <a:t>1- HỆ THỐNG SMAS</a:t>
              </a:r>
            </a:p>
          </p:txBody>
        </p:sp>
        <p:pic>
          <p:nvPicPr>
            <p:cNvPr id="37" name="Picture 36">
              <a:extLst>
                <a:ext uri="{FF2B5EF4-FFF2-40B4-BE49-F238E27FC236}">
                  <a16:creationId xmlns:a16="http://schemas.microsoft.com/office/drawing/2014/main" id="{08BD01B0-3B37-4DC8-A324-80ADB2ADC4DD}"/>
                </a:ext>
              </a:extLst>
            </p:cNvPr>
            <p:cNvPicPr>
              <a:picLocks noChangeAspect="1"/>
            </p:cNvPicPr>
            <p:nvPr/>
          </p:nvPicPr>
          <p:blipFill>
            <a:blip r:embed="rId2"/>
            <a:stretch>
              <a:fillRect/>
            </a:stretch>
          </p:blipFill>
          <p:spPr>
            <a:xfrm>
              <a:off x="0" y="5996735"/>
              <a:ext cx="2457450" cy="885825"/>
            </a:xfrm>
            <a:prstGeom prst="rect">
              <a:avLst/>
            </a:prstGeom>
          </p:spPr>
        </p:pic>
        <p:sp>
          <p:nvSpPr>
            <p:cNvPr id="38" name="TextBox 37">
              <a:extLst>
                <a:ext uri="{FF2B5EF4-FFF2-40B4-BE49-F238E27FC236}">
                  <a16:creationId xmlns:a16="http://schemas.microsoft.com/office/drawing/2014/main" id="{B809A762-68D4-4840-A63A-51C34A156FD1}"/>
                </a:ext>
              </a:extLst>
            </p:cNvPr>
            <p:cNvSpPr txBox="1"/>
            <p:nvPr/>
          </p:nvSpPr>
          <p:spPr>
            <a:xfrm>
              <a:off x="-99094" y="6545886"/>
              <a:ext cx="1544012" cy="369332"/>
            </a:xfrm>
            <a:prstGeom prst="rect">
              <a:avLst/>
            </a:prstGeom>
            <a:noFill/>
          </p:spPr>
          <p:txBody>
            <a:bodyPr wrap="none" rtlCol="0">
              <a:spAutoFit/>
            </a:bodyPr>
            <a:lstStyle/>
            <a:p>
              <a:r>
                <a:rPr lang="en-US" b="1">
                  <a:solidFill>
                    <a:srgbClr val="FF0000"/>
                  </a:solidFill>
                  <a:latin typeface="Arial" panose="020B0604020202020204" pitchFamily="34" charset="0"/>
                  <a:cs typeface="Arial" panose="020B0604020202020204" pitchFamily="34" charset="0"/>
                </a:rPr>
                <a:t>TH Tân Bình</a:t>
              </a:r>
            </a:p>
          </p:txBody>
        </p:sp>
      </p:grpSp>
      <p:sp>
        <p:nvSpPr>
          <p:cNvPr id="7" name="Rectangle 6">
            <a:extLst>
              <a:ext uri="{FF2B5EF4-FFF2-40B4-BE49-F238E27FC236}">
                <a16:creationId xmlns:a16="http://schemas.microsoft.com/office/drawing/2014/main" id="{30173F1E-7F13-4E72-8B9D-E5EF5FC36950}"/>
              </a:ext>
            </a:extLst>
          </p:cNvPr>
          <p:cNvSpPr/>
          <p:nvPr/>
        </p:nvSpPr>
        <p:spPr>
          <a:xfrm>
            <a:off x="1064055" y="1424250"/>
            <a:ext cx="4859022" cy="477054"/>
          </a:xfrm>
          <a:prstGeom prst="rect">
            <a:avLst/>
          </a:prstGeom>
        </p:spPr>
        <p:txBody>
          <a:bodyPr wrap="none">
            <a:spAutoFit/>
          </a:bodyPr>
          <a:lstStyle/>
          <a:p>
            <a:r>
              <a:rPr lang="en-US" sz="2500" b="1">
                <a:solidFill>
                  <a:srgbClr val="0000D0"/>
                </a:solidFill>
                <a:latin typeface="Arial" panose="020B0604020202020204" pitchFamily="34" charset="0"/>
              </a:rPr>
              <a:t>1.3.</a:t>
            </a:r>
            <a:r>
              <a:rPr lang="en-US" sz="2500" b="1">
                <a:solidFill>
                  <a:srgbClr val="0000D0"/>
                </a:solidFill>
                <a:effectLst/>
                <a:latin typeface="Arial" panose="020B0604020202020204" pitchFamily="34" charset="0"/>
              </a:rPr>
              <a:t> Nhập dữ liệu cuối k</a:t>
            </a:r>
            <a:r>
              <a:rPr lang="en-US" sz="2500" b="1">
                <a:solidFill>
                  <a:srgbClr val="0000D0"/>
                </a:solidFill>
                <a:latin typeface="Arial" panose="020B0604020202020204" pitchFamily="34" charset="0"/>
              </a:rPr>
              <a:t>ì 1, kì 2</a:t>
            </a:r>
            <a:endParaRPr lang="en-US" sz="2500" b="1">
              <a:solidFill>
                <a:srgbClr val="0000D0"/>
              </a:solidFill>
              <a:effectLst/>
              <a:latin typeface="Arial" panose="020B0604020202020204" pitchFamily="34" charset="0"/>
            </a:endParaRPr>
          </a:p>
        </p:txBody>
      </p:sp>
      <p:sp>
        <p:nvSpPr>
          <p:cNvPr id="8" name="Rectangle 7">
            <a:extLst>
              <a:ext uri="{FF2B5EF4-FFF2-40B4-BE49-F238E27FC236}">
                <a16:creationId xmlns:a16="http://schemas.microsoft.com/office/drawing/2014/main" id="{22123A6B-9677-42D4-BB6B-D4E9CA87F767}"/>
              </a:ext>
            </a:extLst>
          </p:cNvPr>
          <p:cNvSpPr/>
          <p:nvPr/>
        </p:nvSpPr>
        <p:spPr>
          <a:xfrm>
            <a:off x="1736740" y="2098727"/>
            <a:ext cx="9790242" cy="1045223"/>
          </a:xfrm>
          <a:prstGeom prst="rect">
            <a:avLst/>
          </a:prstGeom>
        </p:spPr>
        <p:txBody>
          <a:bodyPr wrap="square">
            <a:spAutoFit/>
          </a:bodyPr>
          <a:lstStyle/>
          <a:p>
            <a:pPr>
              <a:lnSpc>
                <a:spcPct val="150000"/>
              </a:lnSpc>
            </a:pPr>
            <a:r>
              <a:rPr lang="en-US" sz="2200" b="1" u="sng">
                <a:solidFill>
                  <a:srgbClr val="0000D0"/>
                </a:solidFill>
                <a:effectLst/>
                <a:latin typeface="Arial" panose="020B0604020202020204" pitchFamily="34" charset="0"/>
              </a:rPr>
              <a:t>Cuối k</a:t>
            </a:r>
            <a:r>
              <a:rPr lang="en-US" sz="2200" b="1" u="sng">
                <a:solidFill>
                  <a:srgbClr val="0000D0"/>
                </a:solidFill>
                <a:latin typeface="Arial" panose="020B0604020202020204" pitchFamily="34" charset="0"/>
              </a:rPr>
              <a:t>ỳ 1:</a:t>
            </a:r>
            <a:r>
              <a:rPr lang="en-US" sz="2200" b="1">
                <a:solidFill>
                  <a:srgbClr val="0000D0"/>
                </a:solidFill>
                <a:latin typeface="Arial" panose="020B0604020202020204" pitchFamily="34" charset="0"/>
              </a:rPr>
              <a:t> </a:t>
            </a:r>
            <a:r>
              <a:rPr lang="en-US" sz="2200">
                <a:latin typeface="Arial" panose="020B0604020202020204" pitchFamily="34" charset="0"/>
              </a:rPr>
              <a:t>Nhập đầy đủ bằng chữ, bằng điểm số, bằng nhận xét tất cả các môn tham gia giảng dạy =&gt; In bảng tổng hợp điểm. </a:t>
            </a:r>
            <a:endParaRPr lang="en-US" sz="2200" u="sng">
              <a:solidFill>
                <a:srgbClr val="0000D0"/>
              </a:solidFill>
              <a:effectLst/>
              <a:latin typeface="Arial" panose="020B0604020202020204" pitchFamily="34" charset="0"/>
            </a:endParaRPr>
          </a:p>
        </p:txBody>
      </p:sp>
      <p:sp>
        <p:nvSpPr>
          <p:cNvPr id="9" name="Rectangle 8">
            <a:extLst>
              <a:ext uri="{FF2B5EF4-FFF2-40B4-BE49-F238E27FC236}">
                <a16:creationId xmlns:a16="http://schemas.microsoft.com/office/drawing/2014/main" id="{F8A662DB-4F99-46BF-84D1-33B86D2D0372}"/>
              </a:ext>
            </a:extLst>
          </p:cNvPr>
          <p:cNvSpPr/>
          <p:nvPr/>
        </p:nvSpPr>
        <p:spPr>
          <a:xfrm>
            <a:off x="1736740" y="3646284"/>
            <a:ext cx="9790242" cy="1553054"/>
          </a:xfrm>
          <a:prstGeom prst="rect">
            <a:avLst/>
          </a:prstGeom>
        </p:spPr>
        <p:txBody>
          <a:bodyPr wrap="square">
            <a:spAutoFit/>
          </a:bodyPr>
          <a:lstStyle/>
          <a:p>
            <a:pPr>
              <a:lnSpc>
                <a:spcPct val="150000"/>
              </a:lnSpc>
            </a:pPr>
            <a:r>
              <a:rPr lang="en-US" sz="2200" b="1" u="sng">
                <a:solidFill>
                  <a:srgbClr val="0000D0"/>
                </a:solidFill>
                <a:effectLst/>
                <a:latin typeface="Arial" panose="020B0604020202020204" pitchFamily="34" charset="0"/>
              </a:rPr>
              <a:t>Cuối k</a:t>
            </a:r>
            <a:r>
              <a:rPr lang="en-US" sz="2200" b="1" u="sng">
                <a:solidFill>
                  <a:srgbClr val="0000D0"/>
                </a:solidFill>
                <a:latin typeface="Arial" panose="020B0604020202020204" pitchFamily="34" charset="0"/>
              </a:rPr>
              <a:t>ỳ 2:</a:t>
            </a:r>
            <a:r>
              <a:rPr lang="en-US" sz="2200" b="1">
                <a:solidFill>
                  <a:srgbClr val="0000D0"/>
                </a:solidFill>
                <a:latin typeface="Arial" panose="020B0604020202020204" pitchFamily="34" charset="0"/>
              </a:rPr>
              <a:t> </a:t>
            </a:r>
            <a:r>
              <a:rPr lang="en-US" sz="2200">
                <a:latin typeface="Arial" panose="020B0604020202020204" pitchFamily="34" charset="0"/>
              </a:rPr>
              <a:t>Nhập đầy đủ bằng chữ, bằng điểm số, bằng nhận xét tất cả các môn tham gia giảng dạy =&gt; In bảng tổng hợp điểm, Học bạ, Sổ chủ nhiệm.</a:t>
            </a:r>
          </a:p>
          <a:p>
            <a:pPr>
              <a:lnSpc>
                <a:spcPct val="150000"/>
              </a:lnSpc>
            </a:pPr>
            <a:r>
              <a:rPr lang="en-US" sz="2200">
                <a:latin typeface="Arial" panose="020B0604020202020204" pitchFamily="34" charset="0"/>
              </a:rPr>
              <a:t> </a:t>
            </a:r>
            <a:endParaRPr lang="en-US" sz="2200" u="sng">
              <a:solidFill>
                <a:srgbClr val="0000D0"/>
              </a:solidFill>
              <a:effectLst/>
              <a:latin typeface="Arial" panose="020B0604020202020204" pitchFamily="34" charset="0"/>
            </a:endParaRPr>
          </a:p>
        </p:txBody>
      </p:sp>
    </p:spTree>
    <p:extLst>
      <p:ext uri="{BB962C8B-B14F-4D97-AF65-F5344CB8AC3E}">
        <p14:creationId xmlns:p14="http://schemas.microsoft.com/office/powerpoint/2010/main" val="2925066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8B2D90-C8D5-4569-9F26-DFFD89CB79E0}"/>
              </a:ext>
            </a:extLst>
          </p:cNvPr>
          <p:cNvGrpSpPr/>
          <p:nvPr/>
        </p:nvGrpSpPr>
        <p:grpSpPr>
          <a:xfrm>
            <a:off x="-99094" y="1"/>
            <a:ext cx="12291094" cy="6915217"/>
            <a:chOff x="-99094" y="1"/>
            <a:chExt cx="12291094" cy="6915217"/>
          </a:xfrm>
        </p:grpSpPr>
        <p:sp>
          <p:nvSpPr>
            <p:cNvPr id="28" name="Rectangle 27">
              <a:extLst>
                <a:ext uri="{FF2B5EF4-FFF2-40B4-BE49-F238E27FC236}">
                  <a16:creationId xmlns:a16="http://schemas.microsoft.com/office/drawing/2014/main" id="{BE15E015-E8C0-49F8-BB88-E10943F7237D}"/>
                </a:ext>
              </a:extLst>
            </p:cNvPr>
            <p:cNvSpPr/>
            <p:nvPr/>
          </p:nvSpPr>
          <p:spPr>
            <a:xfrm>
              <a:off x="0" y="1"/>
              <a:ext cx="12192000" cy="654808"/>
            </a:xfrm>
            <a:prstGeom prst="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2500" b="1">
                  <a:solidFill>
                    <a:schemeClr val="bg1"/>
                  </a:solidFill>
                  <a:latin typeface="Times New Roman" panose="02020603050405020304" pitchFamily="18" charset="0"/>
                  <a:cs typeface="Times New Roman" panose="02020603050405020304" pitchFamily="18" charset="0"/>
                </a:rPr>
                <a:t>2. HỆ THỐNG BỒI D</a:t>
              </a:r>
              <a:r>
                <a:rPr lang="vi-VN" sz="2500" b="1">
                  <a:solidFill>
                    <a:schemeClr val="bg1"/>
                  </a:solidFill>
                  <a:latin typeface="Times New Roman" panose="02020603050405020304" pitchFamily="18" charset="0"/>
                  <a:cs typeface="Times New Roman" panose="02020603050405020304" pitchFamily="18" charset="0"/>
                </a:rPr>
                <a:t>Ư</a:t>
              </a:r>
              <a:r>
                <a:rPr lang="en-US" sz="2500" b="1">
                  <a:solidFill>
                    <a:schemeClr val="bg1"/>
                  </a:solidFill>
                  <a:latin typeface="Times New Roman" panose="02020603050405020304" pitchFamily="18" charset="0"/>
                  <a:cs typeface="Times New Roman" panose="02020603050405020304" pitchFamily="18" charset="0"/>
                </a:rPr>
                <a:t>ỠNG GIÁO VIÊN PHỔ THÔNG</a:t>
              </a:r>
            </a:p>
          </p:txBody>
        </p:sp>
        <p:pic>
          <p:nvPicPr>
            <p:cNvPr id="37" name="Picture 36">
              <a:extLst>
                <a:ext uri="{FF2B5EF4-FFF2-40B4-BE49-F238E27FC236}">
                  <a16:creationId xmlns:a16="http://schemas.microsoft.com/office/drawing/2014/main" id="{08BD01B0-3B37-4DC8-A324-80ADB2ADC4DD}"/>
                </a:ext>
              </a:extLst>
            </p:cNvPr>
            <p:cNvPicPr>
              <a:picLocks noChangeAspect="1"/>
            </p:cNvPicPr>
            <p:nvPr/>
          </p:nvPicPr>
          <p:blipFill>
            <a:blip r:embed="rId2"/>
            <a:stretch>
              <a:fillRect/>
            </a:stretch>
          </p:blipFill>
          <p:spPr>
            <a:xfrm>
              <a:off x="0" y="5996735"/>
              <a:ext cx="2457450" cy="885825"/>
            </a:xfrm>
            <a:prstGeom prst="rect">
              <a:avLst/>
            </a:prstGeom>
          </p:spPr>
        </p:pic>
        <p:sp>
          <p:nvSpPr>
            <p:cNvPr id="38" name="TextBox 37">
              <a:extLst>
                <a:ext uri="{FF2B5EF4-FFF2-40B4-BE49-F238E27FC236}">
                  <a16:creationId xmlns:a16="http://schemas.microsoft.com/office/drawing/2014/main" id="{B809A762-68D4-4840-A63A-51C34A156FD1}"/>
                </a:ext>
              </a:extLst>
            </p:cNvPr>
            <p:cNvSpPr txBox="1"/>
            <p:nvPr/>
          </p:nvSpPr>
          <p:spPr>
            <a:xfrm>
              <a:off x="-99094" y="6545886"/>
              <a:ext cx="1544012" cy="369332"/>
            </a:xfrm>
            <a:prstGeom prst="rect">
              <a:avLst/>
            </a:prstGeom>
            <a:noFill/>
          </p:spPr>
          <p:txBody>
            <a:bodyPr wrap="none" rtlCol="0">
              <a:spAutoFit/>
            </a:bodyPr>
            <a:lstStyle/>
            <a:p>
              <a:r>
                <a:rPr lang="en-US" b="1">
                  <a:solidFill>
                    <a:srgbClr val="FF0000"/>
                  </a:solidFill>
                  <a:latin typeface="Arial" panose="020B0604020202020204" pitchFamily="34" charset="0"/>
                  <a:cs typeface="Arial" panose="020B0604020202020204" pitchFamily="34" charset="0"/>
                </a:rPr>
                <a:t>TH Tân Bình</a:t>
              </a:r>
            </a:p>
          </p:txBody>
        </p:sp>
      </p:grpSp>
      <p:sp>
        <p:nvSpPr>
          <p:cNvPr id="7" name="Rectangle 6">
            <a:extLst>
              <a:ext uri="{FF2B5EF4-FFF2-40B4-BE49-F238E27FC236}">
                <a16:creationId xmlns:a16="http://schemas.microsoft.com/office/drawing/2014/main" id="{30173F1E-7F13-4E72-8B9D-E5EF5FC36950}"/>
              </a:ext>
            </a:extLst>
          </p:cNvPr>
          <p:cNvSpPr/>
          <p:nvPr/>
        </p:nvSpPr>
        <p:spPr>
          <a:xfrm>
            <a:off x="1064055" y="1424250"/>
            <a:ext cx="7574509" cy="477054"/>
          </a:xfrm>
          <a:prstGeom prst="rect">
            <a:avLst/>
          </a:prstGeom>
        </p:spPr>
        <p:txBody>
          <a:bodyPr wrap="none">
            <a:spAutoFit/>
          </a:bodyPr>
          <a:lstStyle/>
          <a:p>
            <a:r>
              <a:rPr lang="en-US" sz="2500" b="1">
                <a:solidFill>
                  <a:srgbClr val="0000D0"/>
                </a:solidFill>
                <a:latin typeface="Arial" panose="020B0604020202020204" pitchFamily="34" charset="0"/>
              </a:rPr>
              <a:t>2. Hệ thống học Module – Bồi d</a:t>
            </a:r>
            <a:r>
              <a:rPr lang="vi-VN" sz="2500" b="1">
                <a:solidFill>
                  <a:srgbClr val="0000D0"/>
                </a:solidFill>
                <a:latin typeface="Arial" panose="020B0604020202020204" pitchFamily="34" charset="0"/>
              </a:rPr>
              <a:t>ư</a:t>
            </a:r>
            <a:r>
              <a:rPr lang="en-US" sz="2500" b="1">
                <a:solidFill>
                  <a:srgbClr val="0000D0"/>
                </a:solidFill>
                <a:latin typeface="Arial" panose="020B0604020202020204" pitchFamily="34" charset="0"/>
              </a:rPr>
              <a:t>ỡng GVPT 2018</a:t>
            </a:r>
            <a:endParaRPr lang="en-US" sz="2500" b="1">
              <a:solidFill>
                <a:srgbClr val="0000D0"/>
              </a:solidFill>
              <a:effectLst/>
              <a:latin typeface="Arial" panose="020B0604020202020204" pitchFamily="34" charset="0"/>
            </a:endParaRPr>
          </a:p>
        </p:txBody>
      </p:sp>
      <p:sp>
        <p:nvSpPr>
          <p:cNvPr id="10" name="Rectangle 9">
            <a:extLst>
              <a:ext uri="{FF2B5EF4-FFF2-40B4-BE49-F238E27FC236}">
                <a16:creationId xmlns:a16="http://schemas.microsoft.com/office/drawing/2014/main" id="{32C471A0-03E4-4A5D-BB93-BAE54D24C151}"/>
              </a:ext>
            </a:extLst>
          </p:cNvPr>
          <p:cNvSpPr/>
          <p:nvPr/>
        </p:nvSpPr>
        <p:spPr>
          <a:xfrm>
            <a:off x="1064055" y="3301581"/>
            <a:ext cx="7356758" cy="477054"/>
          </a:xfrm>
          <a:prstGeom prst="rect">
            <a:avLst/>
          </a:prstGeom>
        </p:spPr>
        <p:txBody>
          <a:bodyPr wrap="none">
            <a:spAutoFit/>
          </a:bodyPr>
          <a:lstStyle/>
          <a:p>
            <a:r>
              <a:rPr lang="en-US" sz="2500" b="1">
                <a:solidFill>
                  <a:srgbClr val="0000D0"/>
                </a:solidFill>
                <a:latin typeface="Arial" panose="020B0604020202020204" pitchFamily="34" charset="0"/>
              </a:rPr>
              <a:t>3. Hệ thống đánh giá chuẩn nghề nghiêp Temis</a:t>
            </a:r>
            <a:endParaRPr lang="en-US" sz="2500" b="1">
              <a:solidFill>
                <a:srgbClr val="0000D0"/>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E1508350-DE16-4478-97D5-DA9BDB45079D}"/>
              </a:ext>
            </a:extLst>
          </p:cNvPr>
          <p:cNvSpPr/>
          <p:nvPr/>
        </p:nvSpPr>
        <p:spPr>
          <a:xfrm>
            <a:off x="1444918" y="1901304"/>
            <a:ext cx="5767926" cy="1246495"/>
          </a:xfrm>
          <a:prstGeom prst="rect">
            <a:avLst/>
          </a:prstGeom>
        </p:spPr>
        <p:txBody>
          <a:bodyPr wrap="none">
            <a:spAutoFit/>
          </a:bodyPr>
          <a:lstStyle/>
          <a:p>
            <a:r>
              <a:rPr lang="en-US" sz="2500">
                <a:latin typeface="Arial" panose="020B0604020202020204" pitchFamily="34" charset="0"/>
              </a:rPr>
              <a:t>Đăng nhập hệ thống: taphuan.csdl.vn</a:t>
            </a:r>
          </a:p>
          <a:p>
            <a:r>
              <a:rPr lang="en-US" sz="2500">
                <a:effectLst/>
                <a:latin typeface="Arial" panose="020B0604020202020204" pitchFamily="34" charset="0"/>
              </a:rPr>
              <a:t>TK: Gmail cá nhân của GV</a:t>
            </a:r>
          </a:p>
          <a:p>
            <a:r>
              <a:rPr lang="en-US" sz="2500">
                <a:latin typeface="Arial" panose="020B0604020202020204" pitchFamily="34" charset="0"/>
              </a:rPr>
              <a:t>MK: Demo@123 nếu GV chưa thay đổi</a:t>
            </a:r>
            <a:endParaRPr lang="en-US" sz="2500">
              <a:effectLst/>
              <a:latin typeface="Arial" panose="020B0604020202020204" pitchFamily="34" charset="0"/>
            </a:endParaRPr>
          </a:p>
        </p:txBody>
      </p:sp>
      <p:sp>
        <p:nvSpPr>
          <p:cNvPr id="12" name="Rectangle 11">
            <a:extLst>
              <a:ext uri="{FF2B5EF4-FFF2-40B4-BE49-F238E27FC236}">
                <a16:creationId xmlns:a16="http://schemas.microsoft.com/office/drawing/2014/main" id="{92B67694-2E65-40F6-BC3F-4BFB93FFFE9F}"/>
              </a:ext>
            </a:extLst>
          </p:cNvPr>
          <p:cNvSpPr/>
          <p:nvPr/>
        </p:nvSpPr>
        <p:spPr>
          <a:xfrm>
            <a:off x="1735864" y="3932417"/>
            <a:ext cx="6457217" cy="1246495"/>
          </a:xfrm>
          <a:prstGeom prst="rect">
            <a:avLst/>
          </a:prstGeom>
        </p:spPr>
        <p:txBody>
          <a:bodyPr wrap="none">
            <a:spAutoFit/>
          </a:bodyPr>
          <a:lstStyle/>
          <a:p>
            <a:r>
              <a:rPr lang="en-US" sz="2500">
                <a:latin typeface="Arial" panose="020B0604020202020204" pitchFamily="34" charset="0"/>
              </a:rPr>
              <a:t>Đăng nhập hệ thống: temis. taphuan.csdl.vn</a:t>
            </a:r>
          </a:p>
          <a:p>
            <a:r>
              <a:rPr lang="en-US" sz="2500">
                <a:effectLst/>
                <a:latin typeface="Arial" panose="020B0604020202020204" pitchFamily="34" charset="0"/>
              </a:rPr>
              <a:t>TK: Gmail cá nhân của GV</a:t>
            </a:r>
          </a:p>
          <a:p>
            <a:r>
              <a:rPr lang="en-US" sz="2500">
                <a:latin typeface="Arial" panose="020B0604020202020204" pitchFamily="34" charset="0"/>
              </a:rPr>
              <a:t>MK: Demo@123 nếu GV chưa thay đổi</a:t>
            </a:r>
            <a:endParaRPr lang="en-US" sz="2500">
              <a:effectLst/>
              <a:latin typeface="Arial" panose="020B0604020202020204" pitchFamily="34" charset="0"/>
            </a:endParaRPr>
          </a:p>
        </p:txBody>
      </p:sp>
      <p:sp>
        <p:nvSpPr>
          <p:cNvPr id="3" name="TextBox 2">
            <a:extLst>
              <a:ext uri="{FF2B5EF4-FFF2-40B4-BE49-F238E27FC236}">
                <a16:creationId xmlns:a16="http://schemas.microsoft.com/office/drawing/2014/main" id="{490A6060-661E-4008-A26A-A2BA2EBEA694}"/>
              </a:ext>
            </a:extLst>
          </p:cNvPr>
          <p:cNvSpPr txBox="1"/>
          <p:nvPr/>
        </p:nvSpPr>
        <p:spPr>
          <a:xfrm>
            <a:off x="1555755" y="5433750"/>
            <a:ext cx="9680281" cy="769441"/>
          </a:xfrm>
          <a:prstGeom prst="rect">
            <a:avLst/>
          </a:prstGeom>
          <a:noFill/>
        </p:spPr>
        <p:txBody>
          <a:bodyPr wrap="square" rtlCol="0">
            <a:spAutoFit/>
          </a:bodyPr>
          <a:lstStyle/>
          <a:p>
            <a:r>
              <a:rPr lang="en-US" sz="2200" b="1" i="1">
                <a:solidFill>
                  <a:srgbClr val="FF0000"/>
                </a:solidFill>
                <a:latin typeface="Arial" panose="020B0604020202020204" pitchFamily="34" charset="0"/>
                <a:cs typeface="Arial" panose="020B0604020202020204" pitchFamily="34" charset="0"/>
              </a:rPr>
              <a:t>=&gt; Đây là hệ thống đánh giá chuẩn nghề nghiệp của Bộ GD&amp;ĐT, đánh giá th</a:t>
            </a:r>
            <a:r>
              <a:rPr lang="vi-VN" sz="2200" b="1" i="1">
                <a:solidFill>
                  <a:srgbClr val="FF0000"/>
                </a:solidFill>
                <a:latin typeface="Arial" panose="020B0604020202020204" pitchFamily="34" charset="0"/>
                <a:cs typeface="Arial" panose="020B0604020202020204" pitchFamily="34" charset="0"/>
              </a:rPr>
              <a:t>ư</a:t>
            </a:r>
            <a:r>
              <a:rPr lang="en-US" sz="2200" b="1" i="1">
                <a:solidFill>
                  <a:srgbClr val="FF0000"/>
                </a:solidFill>
                <a:latin typeface="Arial" panose="020B0604020202020204" pitchFamily="34" charset="0"/>
                <a:cs typeface="Arial" panose="020B0604020202020204" pitchFamily="34" charset="0"/>
              </a:rPr>
              <a:t>ờng xuyên khi kết thúc năm học. </a:t>
            </a:r>
          </a:p>
        </p:txBody>
      </p:sp>
    </p:spTree>
    <p:extLst>
      <p:ext uri="{BB962C8B-B14F-4D97-AF65-F5344CB8AC3E}">
        <p14:creationId xmlns:p14="http://schemas.microsoft.com/office/powerpoint/2010/main" val="2686333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8B2D90-C8D5-4569-9F26-DFFD89CB79E0}"/>
              </a:ext>
            </a:extLst>
          </p:cNvPr>
          <p:cNvGrpSpPr/>
          <p:nvPr/>
        </p:nvGrpSpPr>
        <p:grpSpPr>
          <a:xfrm>
            <a:off x="-163818" y="1"/>
            <a:ext cx="12340081" cy="6915217"/>
            <a:chOff x="-99094" y="1"/>
            <a:chExt cx="12340081" cy="6915217"/>
          </a:xfrm>
        </p:grpSpPr>
        <p:sp>
          <p:nvSpPr>
            <p:cNvPr id="28" name="Rectangle 27">
              <a:extLst>
                <a:ext uri="{FF2B5EF4-FFF2-40B4-BE49-F238E27FC236}">
                  <a16:creationId xmlns:a16="http://schemas.microsoft.com/office/drawing/2014/main" id="{BE15E015-E8C0-49F8-BB88-E10943F7237D}"/>
                </a:ext>
              </a:extLst>
            </p:cNvPr>
            <p:cNvSpPr/>
            <p:nvPr/>
          </p:nvSpPr>
          <p:spPr>
            <a:xfrm>
              <a:off x="48987" y="1"/>
              <a:ext cx="12192000" cy="644609"/>
            </a:xfrm>
            <a:prstGeom prst="rect">
              <a:avLst/>
            </a:prstGeom>
            <a:solidFill>
              <a:srgbClr val="F4B183"/>
            </a:solidFill>
            <a:ln>
              <a:solidFill>
                <a:srgbClr val="F4B18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500" b="1">
                  <a:solidFill>
                    <a:srgbClr val="0000D0"/>
                  </a:solidFill>
                  <a:latin typeface="Times New Roman" panose="02020603050405020304" pitchFamily="18" charset="0"/>
                  <a:cs typeface="Times New Roman" panose="02020603050405020304" pitchFamily="18" charset="0"/>
                </a:rPr>
                <a:t>D</a:t>
              </a:r>
              <a:r>
                <a:rPr kumimoji="0" lang="en-US" sz="2500" b="1" i="0" u="none" strike="noStrike" kern="1200" cap="none" spc="0" normalizeH="0" baseline="0" noProof="0">
                  <a:ln>
                    <a:noFill/>
                  </a:ln>
                  <a:solidFill>
                    <a:srgbClr val="0000D0"/>
                  </a:solidFill>
                  <a:effectLst/>
                  <a:uLnTx/>
                  <a:uFillTx/>
                  <a:latin typeface="Times New Roman" panose="02020603050405020304" pitchFamily="18" charset="0"/>
                  <a:ea typeface="+mn-ea"/>
                  <a:cs typeface="Times New Roman" panose="02020603050405020304" pitchFamily="18" charset="0"/>
                </a:rPr>
                <a:t>. NHÓM CÔNG CỤ L</a:t>
              </a:r>
              <a:r>
                <a:rPr kumimoji="0" lang="vi-VN" sz="2500" b="1" i="0" u="none" strike="noStrike" kern="1200" cap="none" spc="0" normalizeH="0" baseline="0" noProof="0">
                  <a:ln>
                    <a:noFill/>
                  </a:ln>
                  <a:solidFill>
                    <a:srgbClr val="0000D0"/>
                  </a:solidFill>
                  <a:effectLst/>
                  <a:uLnTx/>
                  <a:uFillTx/>
                  <a:latin typeface="Times New Roman" panose="02020603050405020304" pitchFamily="18" charset="0"/>
                  <a:ea typeface="+mn-ea"/>
                  <a:cs typeface="Times New Roman" panose="02020603050405020304" pitchFamily="18" charset="0"/>
                </a:rPr>
                <a:t>Ư</a:t>
              </a:r>
              <a:r>
                <a:rPr kumimoji="0" lang="en-US" sz="2500" b="1" i="0" u="none" strike="noStrike" kern="1200" cap="none" spc="0" normalizeH="0" baseline="0" noProof="0">
                  <a:ln>
                    <a:noFill/>
                  </a:ln>
                  <a:solidFill>
                    <a:srgbClr val="0000D0"/>
                  </a:solidFill>
                  <a:effectLst/>
                  <a:uLnTx/>
                  <a:uFillTx/>
                  <a:latin typeface="Times New Roman" panose="02020603050405020304" pitchFamily="18" charset="0"/>
                  <a:ea typeface="+mn-ea"/>
                  <a:cs typeface="Times New Roman" panose="02020603050405020304" pitchFamily="18" charset="0"/>
                </a:rPr>
                <a:t>U TR</a:t>
              </a:r>
              <a:r>
                <a:rPr lang="en-US" sz="2500" b="1">
                  <a:solidFill>
                    <a:srgbClr val="0000D0"/>
                  </a:solidFill>
                  <a:latin typeface="Times New Roman" panose="02020603050405020304" pitchFamily="18" charset="0"/>
                  <a:cs typeface="Times New Roman" panose="02020603050405020304" pitchFamily="18" charset="0"/>
                </a:rPr>
                <a:t>Ữ, KIỂM TRA ĐÁNH GIÁ TRỰC TUYẾN</a:t>
              </a:r>
              <a:endParaRPr kumimoji="0" lang="en-US" sz="2500" b="1" i="0" u="none" strike="noStrike" kern="1200" cap="none" spc="0" normalizeH="0" baseline="0" noProof="0">
                <a:ln>
                  <a:noFill/>
                </a:ln>
                <a:solidFill>
                  <a:srgbClr val="0000D0"/>
                </a:solidFill>
                <a:effectLst/>
                <a:uLnTx/>
                <a:uFillTx/>
                <a:latin typeface="Times New Roman" panose="02020603050405020304" pitchFamily="18" charset="0"/>
                <a:cs typeface="Times New Roman" panose="02020603050405020304" pitchFamily="18" charset="0"/>
              </a:endParaRPr>
            </a:p>
          </p:txBody>
        </p:sp>
        <p:pic>
          <p:nvPicPr>
            <p:cNvPr id="37" name="Picture 36">
              <a:extLst>
                <a:ext uri="{FF2B5EF4-FFF2-40B4-BE49-F238E27FC236}">
                  <a16:creationId xmlns:a16="http://schemas.microsoft.com/office/drawing/2014/main" id="{08BD01B0-3B37-4DC8-A324-80ADB2ADC4DD}"/>
                </a:ext>
              </a:extLst>
            </p:cNvPr>
            <p:cNvPicPr>
              <a:picLocks noChangeAspect="1"/>
            </p:cNvPicPr>
            <p:nvPr/>
          </p:nvPicPr>
          <p:blipFill>
            <a:blip r:embed="rId2"/>
            <a:stretch>
              <a:fillRect/>
            </a:stretch>
          </p:blipFill>
          <p:spPr>
            <a:xfrm>
              <a:off x="0" y="5996735"/>
              <a:ext cx="2457450" cy="885825"/>
            </a:xfrm>
            <a:prstGeom prst="rect">
              <a:avLst/>
            </a:prstGeom>
          </p:spPr>
        </p:pic>
        <p:sp>
          <p:nvSpPr>
            <p:cNvPr id="38" name="TextBox 37">
              <a:extLst>
                <a:ext uri="{FF2B5EF4-FFF2-40B4-BE49-F238E27FC236}">
                  <a16:creationId xmlns:a16="http://schemas.microsoft.com/office/drawing/2014/main" id="{B809A762-68D4-4840-A63A-51C34A156FD1}"/>
                </a:ext>
              </a:extLst>
            </p:cNvPr>
            <p:cNvSpPr txBox="1"/>
            <p:nvPr/>
          </p:nvSpPr>
          <p:spPr>
            <a:xfrm>
              <a:off x="-99094" y="6545886"/>
              <a:ext cx="154401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TH Tân Bình</a:t>
              </a:r>
            </a:p>
          </p:txBody>
        </p:sp>
      </p:grpSp>
      <p:grpSp>
        <p:nvGrpSpPr>
          <p:cNvPr id="3" name="Group 2">
            <a:extLst>
              <a:ext uri="{FF2B5EF4-FFF2-40B4-BE49-F238E27FC236}">
                <a16:creationId xmlns:a16="http://schemas.microsoft.com/office/drawing/2014/main" id="{0C63FB96-FC19-4E60-AFEC-EF0CFA32CAF6}"/>
              </a:ext>
            </a:extLst>
          </p:cNvPr>
          <p:cNvGrpSpPr/>
          <p:nvPr/>
        </p:nvGrpSpPr>
        <p:grpSpPr>
          <a:xfrm>
            <a:off x="1714500" y="1544171"/>
            <a:ext cx="8008202" cy="3984257"/>
            <a:chOff x="1714500" y="1229826"/>
            <a:chExt cx="8008202" cy="3984257"/>
          </a:xfrm>
        </p:grpSpPr>
        <p:pic>
          <p:nvPicPr>
            <p:cNvPr id="7" name="object 4">
              <a:extLst>
                <a:ext uri="{FF2B5EF4-FFF2-40B4-BE49-F238E27FC236}">
                  <a16:creationId xmlns:a16="http://schemas.microsoft.com/office/drawing/2014/main" id="{23378D86-F24C-4C17-99BD-4CB15190B921}"/>
                </a:ext>
              </a:extLst>
            </p:cNvPr>
            <p:cNvPicPr/>
            <p:nvPr/>
          </p:nvPicPr>
          <p:blipFill rotWithShape="1">
            <a:blip r:embed="rId3" cstate="print"/>
            <a:srcRect b="26232"/>
            <a:stretch/>
          </p:blipFill>
          <p:spPr>
            <a:xfrm>
              <a:off x="1714500" y="1229826"/>
              <a:ext cx="8008202" cy="3984257"/>
            </a:xfrm>
            <a:prstGeom prst="rect">
              <a:avLst/>
            </a:prstGeom>
          </p:spPr>
        </p:pic>
        <p:grpSp>
          <p:nvGrpSpPr>
            <p:cNvPr id="8" name="object 12">
              <a:extLst>
                <a:ext uri="{FF2B5EF4-FFF2-40B4-BE49-F238E27FC236}">
                  <a16:creationId xmlns:a16="http://schemas.microsoft.com/office/drawing/2014/main" id="{69F4ED43-F214-4808-8027-9EE7351B87C8}"/>
                </a:ext>
              </a:extLst>
            </p:cNvPr>
            <p:cNvGrpSpPr/>
            <p:nvPr/>
          </p:nvGrpSpPr>
          <p:grpSpPr>
            <a:xfrm>
              <a:off x="1953479" y="2843400"/>
              <a:ext cx="2024380" cy="2014123"/>
              <a:chOff x="3971543" y="2481931"/>
              <a:chExt cx="2024380" cy="2014123"/>
            </a:xfrm>
          </p:grpSpPr>
          <p:sp>
            <p:nvSpPr>
              <p:cNvPr id="13" name="object 13">
                <a:extLst>
                  <a:ext uri="{FF2B5EF4-FFF2-40B4-BE49-F238E27FC236}">
                    <a16:creationId xmlns:a16="http://schemas.microsoft.com/office/drawing/2014/main" id="{515CE053-0AD2-4A38-B09F-99C641333D48}"/>
                  </a:ext>
                </a:extLst>
              </p:cNvPr>
              <p:cNvSpPr/>
              <p:nvPr/>
            </p:nvSpPr>
            <p:spPr>
              <a:xfrm>
                <a:off x="3971543" y="2481931"/>
                <a:ext cx="2024380" cy="1941830"/>
              </a:xfrm>
              <a:custGeom>
                <a:avLst/>
                <a:gdLst/>
                <a:ahLst/>
                <a:cxnLst/>
                <a:rect l="l" t="t" r="r" b="b"/>
                <a:pathLst>
                  <a:path w="2024379" h="1941829">
                    <a:moveTo>
                      <a:pt x="1011935" y="0"/>
                    </a:moveTo>
                    <a:lnTo>
                      <a:pt x="962902" y="1119"/>
                    </a:lnTo>
                    <a:lnTo>
                      <a:pt x="914471" y="4443"/>
                    </a:lnTo>
                    <a:lnTo>
                      <a:pt x="866697" y="9921"/>
                    </a:lnTo>
                    <a:lnTo>
                      <a:pt x="819630" y="17503"/>
                    </a:lnTo>
                    <a:lnTo>
                      <a:pt x="773326" y="27136"/>
                    </a:lnTo>
                    <a:lnTo>
                      <a:pt x="727836" y="38772"/>
                    </a:lnTo>
                    <a:lnTo>
                      <a:pt x="683214" y="52358"/>
                    </a:lnTo>
                    <a:lnTo>
                      <a:pt x="639512" y="67843"/>
                    </a:lnTo>
                    <a:lnTo>
                      <a:pt x="596784" y="85178"/>
                    </a:lnTo>
                    <a:lnTo>
                      <a:pt x="555083" y="104311"/>
                    </a:lnTo>
                    <a:lnTo>
                      <a:pt x="514461" y="125191"/>
                    </a:lnTo>
                    <a:lnTo>
                      <a:pt x="474972" y="147768"/>
                    </a:lnTo>
                    <a:lnTo>
                      <a:pt x="436669" y="171991"/>
                    </a:lnTo>
                    <a:lnTo>
                      <a:pt x="399604" y="197808"/>
                    </a:lnTo>
                    <a:lnTo>
                      <a:pt x="363830" y="225169"/>
                    </a:lnTo>
                    <a:lnTo>
                      <a:pt x="329401" y="254024"/>
                    </a:lnTo>
                    <a:lnTo>
                      <a:pt x="296370" y="284321"/>
                    </a:lnTo>
                    <a:lnTo>
                      <a:pt x="264789" y="316009"/>
                    </a:lnTo>
                    <a:lnTo>
                      <a:pt x="234712" y="349038"/>
                    </a:lnTo>
                    <a:lnTo>
                      <a:pt x="206191" y="383357"/>
                    </a:lnTo>
                    <a:lnTo>
                      <a:pt x="179279" y="418915"/>
                    </a:lnTo>
                    <a:lnTo>
                      <a:pt x="154030" y="455661"/>
                    </a:lnTo>
                    <a:lnTo>
                      <a:pt x="130497" y="493544"/>
                    </a:lnTo>
                    <a:lnTo>
                      <a:pt x="108731" y="532514"/>
                    </a:lnTo>
                    <a:lnTo>
                      <a:pt x="88788" y="572520"/>
                    </a:lnTo>
                    <a:lnTo>
                      <a:pt x="70718" y="613510"/>
                    </a:lnTo>
                    <a:lnTo>
                      <a:pt x="54576" y="655435"/>
                    </a:lnTo>
                    <a:lnTo>
                      <a:pt x="40415" y="698242"/>
                    </a:lnTo>
                    <a:lnTo>
                      <a:pt x="28286" y="741882"/>
                    </a:lnTo>
                    <a:lnTo>
                      <a:pt x="18244" y="786303"/>
                    </a:lnTo>
                    <a:lnTo>
                      <a:pt x="10342" y="831456"/>
                    </a:lnTo>
                    <a:lnTo>
                      <a:pt x="4631" y="877287"/>
                    </a:lnTo>
                    <a:lnTo>
                      <a:pt x="1166" y="923748"/>
                    </a:lnTo>
                    <a:lnTo>
                      <a:pt x="0" y="970788"/>
                    </a:lnTo>
                    <a:lnTo>
                      <a:pt x="1166" y="1017827"/>
                    </a:lnTo>
                    <a:lnTo>
                      <a:pt x="4631" y="1064288"/>
                    </a:lnTo>
                    <a:lnTo>
                      <a:pt x="10342" y="1110119"/>
                    </a:lnTo>
                    <a:lnTo>
                      <a:pt x="18244" y="1155272"/>
                    </a:lnTo>
                    <a:lnTo>
                      <a:pt x="28286" y="1199693"/>
                    </a:lnTo>
                    <a:lnTo>
                      <a:pt x="40415" y="1243333"/>
                    </a:lnTo>
                    <a:lnTo>
                      <a:pt x="54576" y="1286140"/>
                    </a:lnTo>
                    <a:lnTo>
                      <a:pt x="70718" y="1328065"/>
                    </a:lnTo>
                    <a:lnTo>
                      <a:pt x="88788" y="1369055"/>
                    </a:lnTo>
                    <a:lnTo>
                      <a:pt x="108731" y="1409061"/>
                    </a:lnTo>
                    <a:lnTo>
                      <a:pt x="130497" y="1448031"/>
                    </a:lnTo>
                    <a:lnTo>
                      <a:pt x="154030" y="1485914"/>
                    </a:lnTo>
                    <a:lnTo>
                      <a:pt x="179279" y="1522660"/>
                    </a:lnTo>
                    <a:lnTo>
                      <a:pt x="206191" y="1558218"/>
                    </a:lnTo>
                    <a:lnTo>
                      <a:pt x="234712" y="1592537"/>
                    </a:lnTo>
                    <a:lnTo>
                      <a:pt x="264789" y="1625566"/>
                    </a:lnTo>
                    <a:lnTo>
                      <a:pt x="296370" y="1657254"/>
                    </a:lnTo>
                    <a:lnTo>
                      <a:pt x="329401" y="1687551"/>
                    </a:lnTo>
                    <a:lnTo>
                      <a:pt x="363830" y="1716406"/>
                    </a:lnTo>
                    <a:lnTo>
                      <a:pt x="399604" y="1743767"/>
                    </a:lnTo>
                    <a:lnTo>
                      <a:pt x="436669" y="1769584"/>
                    </a:lnTo>
                    <a:lnTo>
                      <a:pt x="474972" y="1793807"/>
                    </a:lnTo>
                    <a:lnTo>
                      <a:pt x="514461" y="1816384"/>
                    </a:lnTo>
                    <a:lnTo>
                      <a:pt x="555083" y="1837264"/>
                    </a:lnTo>
                    <a:lnTo>
                      <a:pt x="596784" y="1856397"/>
                    </a:lnTo>
                    <a:lnTo>
                      <a:pt x="639512" y="1873732"/>
                    </a:lnTo>
                    <a:lnTo>
                      <a:pt x="683214" y="1889217"/>
                    </a:lnTo>
                    <a:lnTo>
                      <a:pt x="727836" y="1902803"/>
                    </a:lnTo>
                    <a:lnTo>
                      <a:pt x="773326" y="1914439"/>
                    </a:lnTo>
                    <a:lnTo>
                      <a:pt x="819630" y="1924072"/>
                    </a:lnTo>
                    <a:lnTo>
                      <a:pt x="866697" y="1931654"/>
                    </a:lnTo>
                    <a:lnTo>
                      <a:pt x="914471" y="1937132"/>
                    </a:lnTo>
                    <a:lnTo>
                      <a:pt x="962902" y="1940456"/>
                    </a:lnTo>
                    <a:lnTo>
                      <a:pt x="1011935" y="1941576"/>
                    </a:lnTo>
                    <a:lnTo>
                      <a:pt x="1060969" y="1940456"/>
                    </a:lnTo>
                    <a:lnTo>
                      <a:pt x="1109400" y="1937132"/>
                    </a:lnTo>
                    <a:lnTo>
                      <a:pt x="1157174" y="1931654"/>
                    </a:lnTo>
                    <a:lnTo>
                      <a:pt x="1204241" y="1924072"/>
                    </a:lnTo>
                    <a:lnTo>
                      <a:pt x="1250545" y="1914439"/>
                    </a:lnTo>
                    <a:lnTo>
                      <a:pt x="1296035" y="1902803"/>
                    </a:lnTo>
                    <a:lnTo>
                      <a:pt x="1340657" y="1889217"/>
                    </a:lnTo>
                    <a:lnTo>
                      <a:pt x="1384359" y="1873732"/>
                    </a:lnTo>
                    <a:lnTo>
                      <a:pt x="1427087" y="1856397"/>
                    </a:lnTo>
                    <a:lnTo>
                      <a:pt x="1468788" y="1837264"/>
                    </a:lnTo>
                    <a:lnTo>
                      <a:pt x="1509410" y="1816384"/>
                    </a:lnTo>
                    <a:lnTo>
                      <a:pt x="1548899" y="1793807"/>
                    </a:lnTo>
                    <a:lnTo>
                      <a:pt x="1587202" y="1769584"/>
                    </a:lnTo>
                    <a:lnTo>
                      <a:pt x="1624267" y="1743767"/>
                    </a:lnTo>
                    <a:lnTo>
                      <a:pt x="1660041" y="1716406"/>
                    </a:lnTo>
                    <a:lnTo>
                      <a:pt x="1694470" y="1687551"/>
                    </a:lnTo>
                    <a:lnTo>
                      <a:pt x="1727501" y="1657254"/>
                    </a:lnTo>
                    <a:lnTo>
                      <a:pt x="1759082" y="1625566"/>
                    </a:lnTo>
                    <a:lnTo>
                      <a:pt x="1789159" y="1592537"/>
                    </a:lnTo>
                    <a:lnTo>
                      <a:pt x="1817680" y="1558218"/>
                    </a:lnTo>
                    <a:lnTo>
                      <a:pt x="1844592" y="1522660"/>
                    </a:lnTo>
                    <a:lnTo>
                      <a:pt x="1869841" y="1485914"/>
                    </a:lnTo>
                    <a:lnTo>
                      <a:pt x="1893374" y="1448031"/>
                    </a:lnTo>
                    <a:lnTo>
                      <a:pt x="1915140" y="1409061"/>
                    </a:lnTo>
                    <a:lnTo>
                      <a:pt x="1935083" y="1369055"/>
                    </a:lnTo>
                    <a:lnTo>
                      <a:pt x="1953153" y="1328065"/>
                    </a:lnTo>
                    <a:lnTo>
                      <a:pt x="1969295" y="1286140"/>
                    </a:lnTo>
                    <a:lnTo>
                      <a:pt x="1983456" y="1243333"/>
                    </a:lnTo>
                    <a:lnTo>
                      <a:pt x="1995585" y="1199693"/>
                    </a:lnTo>
                    <a:lnTo>
                      <a:pt x="2005627" y="1155272"/>
                    </a:lnTo>
                    <a:lnTo>
                      <a:pt x="2013529" y="1110119"/>
                    </a:lnTo>
                    <a:lnTo>
                      <a:pt x="2019240" y="1064288"/>
                    </a:lnTo>
                    <a:lnTo>
                      <a:pt x="2022705" y="1017827"/>
                    </a:lnTo>
                    <a:lnTo>
                      <a:pt x="2023871" y="970788"/>
                    </a:lnTo>
                    <a:lnTo>
                      <a:pt x="2022705" y="923748"/>
                    </a:lnTo>
                    <a:lnTo>
                      <a:pt x="2019240" y="877287"/>
                    </a:lnTo>
                    <a:lnTo>
                      <a:pt x="2013529" y="831456"/>
                    </a:lnTo>
                    <a:lnTo>
                      <a:pt x="2005627" y="786303"/>
                    </a:lnTo>
                    <a:lnTo>
                      <a:pt x="1995585" y="741882"/>
                    </a:lnTo>
                    <a:lnTo>
                      <a:pt x="1983456" y="698242"/>
                    </a:lnTo>
                    <a:lnTo>
                      <a:pt x="1969295" y="655435"/>
                    </a:lnTo>
                    <a:lnTo>
                      <a:pt x="1953153" y="613510"/>
                    </a:lnTo>
                    <a:lnTo>
                      <a:pt x="1935083" y="572520"/>
                    </a:lnTo>
                    <a:lnTo>
                      <a:pt x="1915140" y="532514"/>
                    </a:lnTo>
                    <a:lnTo>
                      <a:pt x="1893374" y="493544"/>
                    </a:lnTo>
                    <a:lnTo>
                      <a:pt x="1869841" y="455661"/>
                    </a:lnTo>
                    <a:lnTo>
                      <a:pt x="1844592" y="418915"/>
                    </a:lnTo>
                    <a:lnTo>
                      <a:pt x="1817680" y="383357"/>
                    </a:lnTo>
                    <a:lnTo>
                      <a:pt x="1789159" y="349038"/>
                    </a:lnTo>
                    <a:lnTo>
                      <a:pt x="1759082" y="316009"/>
                    </a:lnTo>
                    <a:lnTo>
                      <a:pt x="1727501" y="284321"/>
                    </a:lnTo>
                    <a:lnTo>
                      <a:pt x="1694470" y="254024"/>
                    </a:lnTo>
                    <a:lnTo>
                      <a:pt x="1660041" y="225169"/>
                    </a:lnTo>
                    <a:lnTo>
                      <a:pt x="1624267" y="197808"/>
                    </a:lnTo>
                    <a:lnTo>
                      <a:pt x="1587202" y="171991"/>
                    </a:lnTo>
                    <a:lnTo>
                      <a:pt x="1548899" y="147768"/>
                    </a:lnTo>
                    <a:lnTo>
                      <a:pt x="1509410" y="125191"/>
                    </a:lnTo>
                    <a:lnTo>
                      <a:pt x="1468788" y="104311"/>
                    </a:lnTo>
                    <a:lnTo>
                      <a:pt x="1427087" y="85178"/>
                    </a:lnTo>
                    <a:lnTo>
                      <a:pt x="1384359" y="67843"/>
                    </a:lnTo>
                    <a:lnTo>
                      <a:pt x="1340657" y="52358"/>
                    </a:lnTo>
                    <a:lnTo>
                      <a:pt x="1296035" y="38772"/>
                    </a:lnTo>
                    <a:lnTo>
                      <a:pt x="1250545" y="27136"/>
                    </a:lnTo>
                    <a:lnTo>
                      <a:pt x="1204241" y="17503"/>
                    </a:lnTo>
                    <a:lnTo>
                      <a:pt x="1157174" y="9921"/>
                    </a:lnTo>
                    <a:lnTo>
                      <a:pt x="1109400" y="4443"/>
                    </a:lnTo>
                    <a:lnTo>
                      <a:pt x="1060969" y="1119"/>
                    </a:lnTo>
                    <a:lnTo>
                      <a:pt x="1011935" y="0"/>
                    </a:lnTo>
                    <a:close/>
                  </a:path>
                </a:pathLst>
              </a:custGeom>
              <a:solidFill>
                <a:srgbClr val="BADB7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0000D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kern="0">
                    <a:solidFill>
                      <a:srgbClr val="0000D0"/>
                    </a:solidFill>
                    <a:latin typeface="Arial" panose="020B0604020202020204" pitchFamily="34" charset="0"/>
                    <a:cs typeface="Arial" panose="020B0604020202020204" pitchFamily="34" charset="0"/>
                  </a:rPr>
                  <a:t>Lưu trữ, tạo bài kiểm tra.. </a:t>
                </a:r>
                <a:endParaRPr kumimoji="0" sz="2400" b="0" i="0" u="none" strike="noStrike" kern="0" cap="none" spc="0" normalizeH="0" baseline="0" noProof="0">
                  <a:ln>
                    <a:noFill/>
                  </a:ln>
                  <a:solidFill>
                    <a:srgbClr val="0000D0"/>
                  </a:solidFill>
                  <a:effectLst/>
                  <a:uLnTx/>
                  <a:uFillTx/>
                  <a:latin typeface="Arial" panose="020B0604020202020204" pitchFamily="34" charset="0"/>
                  <a:ea typeface="+mn-ea"/>
                  <a:cs typeface="Arial" panose="020B0604020202020204" pitchFamily="34" charset="0"/>
                </a:endParaRPr>
              </a:p>
            </p:txBody>
          </p:sp>
          <p:sp>
            <p:nvSpPr>
              <p:cNvPr id="14" name="object 14">
                <a:extLst>
                  <a:ext uri="{FF2B5EF4-FFF2-40B4-BE49-F238E27FC236}">
                    <a16:creationId xmlns:a16="http://schemas.microsoft.com/office/drawing/2014/main" id="{2F91B3EE-FAFD-4962-9C96-1679D901F8AC}"/>
                  </a:ext>
                </a:extLst>
              </p:cNvPr>
              <p:cNvSpPr/>
              <p:nvPr/>
            </p:nvSpPr>
            <p:spPr>
              <a:xfrm>
                <a:off x="3971543" y="2554224"/>
                <a:ext cx="2024380" cy="1941830"/>
              </a:xfrm>
              <a:custGeom>
                <a:avLst/>
                <a:gdLst/>
                <a:ahLst/>
                <a:cxnLst/>
                <a:rect l="l" t="t" r="r" b="b"/>
                <a:pathLst>
                  <a:path w="2024379" h="1941829">
                    <a:moveTo>
                      <a:pt x="0" y="970788"/>
                    </a:moveTo>
                    <a:lnTo>
                      <a:pt x="1166" y="923748"/>
                    </a:lnTo>
                    <a:lnTo>
                      <a:pt x="4631" y="877287"/>
                    </a:lnTo>
                    <a:lnTo>
                      <a:pt x="10342" y="831456"/>
                    </a:lnTo>
                    <a:lnTo>
                      <a:pt x="18244" y="786303"/>
                    </a:lnTo>
                    <a:lnTo>
                      <a:pt x="28286" y="741882"/>
                    </a:lnTo>
                    <a:lnTo>
                      <a:pt x="40415" y="698242"/>
                    </a:lnTo>
                    <a:lnTo>
                      <a:pt x="54576" y="655435"/>
                    </a:lnTo>
                    <a:lnTo>
                      <a:pt x="70718" y="613510"/>
                    </a:lnTo>
                    <a:lnTo>
                      <a:pt x="88788" y="572520"/>
                    </a:lnTo>
                    <a:lnTo>
                      <a:pt x="108731" y="532514"/>
                    </a:lnTo>
                    <a:lnTo>
                      <a:pt x="130497" y="493544"/>
                    </a:lnTo>
                    <a:lnTo>
                      <a:pt x="154030" y="455661"/>
                    </a:lnTo>
                    <a:lnTo>
                      <a:pt x="179279" y="418915"/>
                    </a:lnTo>
                    <a:lnTo>
                      <a:pt x="206191" y="383357"/>
                    </a:lnTo>
                    <a:lnTo>
                      <a:pt x="234712" y="349038"/>
                    </a:lnTo>
                    <a:lnTo>
                      <a:pt x="264789" y="316009"/>
                    </a:lnTo>
                    <a:lnTo>
                      <a:pt x="296370" y="284321"/>
                    </a:lnTo>
                    <a:lnTo>
                      <a:pt x="329401" y="254024"/>
                    </a:lnTo>
                    <a:lnTo>
                      <a:pt x="363830" y="225169"/>
                    </a:lnTo>
                    <a:lnTo>
                      <a:pt x="399604" y="197808"/>
                    </a:lnTo>
                    <a:lnTo>
                      <a:pt x="436669" y="171991"/>
                    </a:lnTo>
                    <a:lnTo>
                      <a:pt x="474972" y="147768"/>
                    </a:lnTo>
                    <a:lnTo>
                      <a:pt x="514461" y="125191"/>
                    </a:lnTo>
                    <a:lnTo>
                      <a:pt x="555083" y="104311"/>
                    </a:lnTo>
                    <a:lnTo>
                      <a:pt x="596784" y="85178"/>
                    </a:lnTo>
                    <a:lnTo>
                      <a:pt x="639512" y="67843"/>
                    </a:lnTo>
                    <a:lnTo>
                      <a:pt x="683214" y="52358"/>
                    </a:lnTo>
                    <a:lnTo>
                      <a:pt x="727836" y="38772"/>
                    </a:lnTo>
                    <a:lnTo>
                      <a:pt x="773326" y="27136"/>
                    </a:lnTo>
                    <a:lnTo>
                      <a:pt x="819630" y="17503"/>
                    </a:lnTo>
                    <a:lnTo>
                      <a:pt x="866697" y="9921"/>
                    </a:lnTo>
                    <a:lnTo>
                      <a:pt x="914471" y="4443"/>
                    </a:lnTo>
                    <a:lnTo>
                      <a:pt x="962902" y="1119"/>
                    </a:lnTo>
                    <a:lnTo>
                      <a:pt x="1011935" y="0"/>
                    </a:lnTo>
                    <a:lnTo>
                      <a:pt x="1060969" y="1119"/>
                    </a:lnTo>
                    <a:lnTo>
                      <a:pt x="1109400" y="4443"/>
                    </a:lnTo>
                    <a:lnTo>
                      <a:pt x="1157174" y="9921"/>
                    </a:lnTo>
                    <a:lnTo>
                      <a:pt x="1204241" y="17503"/>
                    </a:lnTo>
                    <a:lnTo>
                      <a:pt x="1250545" y="27136"/>
                    </a:lnTo>
                    <a:lnTo>
                      <a:pt x="1296035" y="38772"/>
                    </a:lnTo>
                    <a:lnTo>
                      <a:pt x="1340657" y="52358"/>
                    </a:lnTo>
                    <a:lnTo>
                      <a:pt x="1384359" y="67843"/>
                    </a:lnTo>
                    <a:lnTo>
                      <a:pt x="1427087" y="85178"/>
                    </a:lnTo>
                    <a:lnTo>
                      <a:pt x="1468788" y="104311"/>
                    </a:lnTo>
                    <a:lnTo>
                      <a:pt x="1509410" y="125191"/>
                    </a:lnTo>
                    <a:lnTo>
                      <a:pt x="1548899" y="147768"/>
                    </a:lnTo>
                    <a:lnTo>
                      <a:pt x="1587202" y="171991"/>
                    </a:lnTo>
                    <a:lnTo>
                      <a:pt x="1624267" y="197808"/>
                    </a:lnTo>
                    <a:lnTo>
                      <a:pt x="1660041" y="225169"/>
                    </a:lnTo>
                    <a:lnTo>
                      <a:pt x="1694470" y="254024"/>
                    </a:lnTo>
                    <a:lnTo>
                      <a:pt x="1727501" y="284321"/>
                    </a:lnTo>
                    <a:lnTo>
                      <a:pt x="1759082" y="316009"/>
                    </a:lnTo>
                    <a:lnTo>
                      <a:pt x="1789159" y="349038"/>
                    </a:lnTo>
                    <a:lnTo>
                      <a:pt x="1817680" y="383357"/>
                    </a:lnTo>
                    <a:lnTo>
                      <a:pt x="1844592" y="418915"/>
                    </a:lnTo>
                    <a:lnTo>
                      <a:pt x="1869841" y="455661"/>
                    </a:lnTo>
                    <a:lnTo>
                      <a:pt x="1893374" y="493544"/>
                    </a:lnTo>
                    <a:lnTo>
                      <a:pt x="1915140" y="532514"/>
                    </a:lnTo>
                    <a:lnTo>
                      <a:pt x="1935083" y="572520"/>
                    </a:lnTo>
                    <a:lnTo>
                      <a:pt x="1953153" y="613510"/>
                    </a:lnTo>
                    <a:lnTo>
                      <a:pt x="1969295" y="655435"/>
                    </a:lnTo>
                    <a:lnTo>
                      <a:pt x="1983456" y="698242"/>
                    </a:lnTo>
                    <a:lnTo>
                      <a:pt x="1995585" y="741882"/>
                    </a:lnTo>
                    <a:lnTo>
                      <a:pt x="2005627" y="786303"/>
                    </a:lnTo>
                    <a:lnTo>
                      <a:pt x="2013529" y="831456"/>
                    </a:lnTo>
                    <a:lnTo>
                      <a:pt x="2019240" y="877287"/>
                    </a:lnTo>
                    <a:lnTo>
                      <a:pt x="2022705" y="923748"/>
                    </a:lnTo>
                    <a:lnTo>
                      <a:pt x="2023871" y="970788"/>
                    </a:lnTo>
                    <a:lnTo>
                      <a:pt x="2022705" y="1017827"/>
                    </a:lnTo>
                    <a:lnTo>
                      <a:pt x="2019240" y="1064288"/>
                    </a:lnTo>
                    <a:lnTo>
                      <a:pt x="2013529" y="1110119"/>
                    </a:lnTo>
                    <a:lnTo>
                      <a:pt x="2005627" y="1155272"/>
                    </a:lnTo>
                    <a:lnTo>
                      <a:pt x="1995585" y="1199693"/>
                    </a:lnTo>
                    <a:lnTo>
                      <a:pt x="1983456" y="1243333"/>
                    </a:lnTo>
                    <a:lnTo>
                      <a:pt x="1969295" y="1286140"/>
                    </a:lnTo>
                    <a:lnTo>
                      <a:pt x="1953153" y="1328065"/>
                    </a:lnTo>
                    <a:lnTo>
                      <a:pt x="1935083" y="1369055"/>
                    </a:lnTo>
                    <a:lnTo>
                      <a:pt x="1915140" y="1409061"/>
                    </a:lnTo>
                    <a:lnTo>
                      <a:pt x="1893374" y="1448031"/>
                    </a:lnTo>
                    <a:lnTo>
                      <a:pt x="1869841" y="1485914"/>
                    </a:lnTo>
                    <a:lnTo>
                      <a:pt x="1844592" y="1522660"/>
                    </a:lnTo>
                    <a:lnTo>
                      <a:pt x="1817680" y="1558218"/>
                    </a:lnTo>
                    <a:lnTo>
                      <a:pt x="1789159" y="1592537"/>
                    </a:lnTo>
                    <a:lnTo>
                      <a:pt x="1759082" y="1625566"/>
                    </a:lnTo>
                    <a:lnTo>
                      <a:pt x="1727501" y="1657254"/>
                    </a:lnTo>
                    <a:lnTo>
                      <a:pt x="1694470" y="1687551"/>
                    </a:lnTo>
                    <a:lnTo>
                      <a:pt x="1660041" y="1716406"/>
                    </a:lnTo>
                    <a:lnTo>
                      <a:pt x="1624267" y="1743767"/>
                    </a:lnTo>
                    <a:lnTo>
                      <a:pt x="1587202" y="1769584"/>
                    </a:lnTo>
                    <a:lnTo>
                      <a:pt x="1548899" y="1793807"/>
                    </a:lnTo>
                    <a:lnTo>
                      <a:pt x="1509410" y="1816384"/>
                    </a:lnTo>
                    <a:lnTo>
                      <a:pt x="1468788" y="1837264"/>
                    </a:lnTo>
                    <a:lnTo>
                      <a:pt x="1427087" y="1856397"/>
                    </a:lnTo>
                    <a:lnTo>
                      <a:pt x="1384359" y="1873732"/>
                    </a:lnTo>
                    <a:lnTo>
                      <a:pt x="1340657" y="1889217"/>
                    </a:lnTo>
                    <a:lnTo>
                      <a:pt x="1296035" y="1902803"/>
                    </a:lnTo>
                    <a:lnTo>
                      <a:pt x="1250545" y="1914439"/>
                    </a:lnTo>
                    <a:lnTo>
                      <a:pt x="1204241" y="1924072"/>
                    </a:lnTo>
                    <a:lnTo>
                      <a:pt x="1157174" y="1931654"/>
                    </a:lnTo>
                    <a:lnTo>
                      <a:pt x="1109400" y="1937132"/>
                    </a:lnTo>
                    <a:lnTo>
                      <a:pt x="1060969" y="1940456"/>
                    </a:lnTo>
                    <a:lnTo>
                      <a:pt x="1011935" y="1941576"/>
                    </a:lnTo>
                    <a:lnTo>
                      <a:pt x="962902" y="1940456"/>
                    </a:lnTo>
                    <a:lnTo>
                      <a:pt x="914471" y="1937132"/>
                    </a:lnTo>
                    <a:lnTo>
                      <a:pt x="866697" y="1931654"/>
                    </a:lnTo>
                    <a:lnTo>
                      <a:pt x="819630" y="1924072"/>
                    </a:lnTo>
                    <a:lnTo>
                      <a:pt x="773326" y="1914439"/>
                    </a:lnTo>
                    <a:lnTo>
                      <a:pt x="727836" y="1902803"/>
                    </a:lnTo>
                    <a:lnTo>
                      <a:pt x="683214" y="1889217"/>
                    </a:lnTo>
                    <a:lnTo>
                      <a:pt x="639512" y="1873732"/>
                    </a:lnTo>
                    <a:lnTo>
                      <a:pt x="596784" y="1856397"/>
                    </a:lnTo>
                    <a:lnTo>
                      <a:pt x="555083" y="1837264"/>
                    </a:lnTo>
                    <a:lnTo>
                      <a:pt x="514461" y="1816384"/>
                    </a:lnTo>
                    <a:lnTo>
                      <a:pt x="474972" y="1793807"/>
                    </a:lnTo>
                    <a:lnTo>
                      <a:pt x="436669" y="1769584"/>
                    </a:lnTo>
                    <a:lnTo>
                      <a:pt x="399604" y="1743767"/>
                    </a:lnTo>
                    <a:lnTo>
                      <a:pt x="363830" y="1716406"/>
                    </a:lnTo>
                    <a:lnTo>
                      <a:pt x="329401" y="1687551"/>
                    </a:lnTo>
                    <a:lnTo>
                      <a:pt x="296370" y="1657254"/>
                    </a:lnTo>
                    <a:lnTo>
                      <a:pt x="264789" y="1625566"/>
                    </a:lnTo>
                    <a:lnTo>
                      <a:pt x="234712" y="1592537"/>
                    </a:lnTo>
                    <a:lnTo>
                      <a:pt x="206191" y="1558218"/>
                    </a:lnTo>
                    <a:lnTo>
                      <a:pt x="179279" y="1522660"/>
                    </a:lnTo>
                    <a:lnTo>
                      <a:pt x="154030" y="1485914"/>
                    </a:lnTo>
                    <a:lnTo>
                      <a:pt x="130497" y="1448031"/>
                    </a:lnTo>
                    <a:lnTo>
                      <a:pt x="108731" y="1409061"/>
                    </a:lnTo>
                    <a:lnTo>
                      <a:pt x="88788" y="1369055"/>
                    </a:lnTo>
                    <a:lnTo>
                      <a:pt x="70718" y="1328065"/>
                    </a:lnTo>
                    <a:lnTo>
                      <a:pt x="54576" y="1286140"/>
                    </a:lnTo>
                    <a:lnTo>
                      <a:pt x="40415" y="1243333"/>
                    </a:lnTo>
                    <a:lnTo>
                      <a:pt x="28286" y="1199693"/>
                    </a:lnTo>
                    <a:lnTo>
                      <a:pt x="18244" y="1155272"/>
                    </a:lnTo>
                    <a:lnTo>
                      <a:pt x="10342" y="1110119"/>
                    </a:lnTo>
                    <a:lnTo>
                      <a:pt x="4631" y="1064288"/>
                    </a:lnTo>
                    <a:lnTo>
                      <a:pt x="1166" y="1017827"/>
                    </a:lnTo>
                    <a:lnTo>
                      <a:pt x="0" y="970788"/>
                    </a:lnTo>
                    <a:close/>
                  </a:path>
                </a:pathLst>
              </a:custGeom>
              <a:ln w="18288">
                <a:solidFill>
                  <a:srgbClr val="3A732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CE2FA3A2-CDA6-4E31-A934-471581734B18}"/>
                </a:ext>
              </a:extLst>
            </p:cNvPr>
            <p:cNvSpPr txBox="1"/>
            <p:nvPr/>
          </p:nvSpPr>
          <p:spPr>
            <a:xfrm>
              <a:off x="5967476" y="1609562"/>
              <a:ext cx="434734" cy="63094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0000D0"/>
                  </a:solidFill>
                  <a:effectLst/>
                  <a:uLnTx/>
                  <a:uFillTx/>
                  <a:latin typeface="Arial" panose="020B0604020202020204" pitchFamily="34" charset="0"/>
                  <a:ea typeface="+mn-ea"/>
                  <a:cs typeface="Arial" panose="020B0604020202020204" pitchFamily="34" charset="0"/>
                </a:rPr>
                <a:t>1</a:t>
              </a:r>
            </a:p>
          </p:txBody>
        </p:sp>
        <p:sp>
          <p:nvSpPr>
            <p:cNvPr id="10" name="TextBox 9">
              <a:extLst>
                <a:ext uri="{FF2B5EF4-FFF2-40B4-BE49-F238E27FC236}">
                  <a16:creationId xmlns:a16="http://schemas.microsoft.com/office/drawing/2014/main" id="{BD8C827F-3722-4FA3-BBDD-CC8057005BE4}"/>
                </a:ext>
              </a:extLst>
            </p:cNvPr>
            <p:cNvSpPr txBox="1"/>
            <p:nvPr/>
          </p:nvSpPr>
          <p:spPr>
            <a:xfrm>
              <a:off x="6266488" y="2906485"/>
              <a:ext cx="434734" cy="63094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0000D0"/>
                  </a:solidFill>
                  <a:effectLst/>
                  <a:uLnTx/>
                  <a:uFillTx/>
                  <a:latin typeface="Arial" panose="020B0604020202020204" pitchFamily="34" charset="0"/>
                  <a:ea typeface="+mn-ea"/>
                  <a:cs typeface="Arial" panose="020B0604020202020204" pitchFamily="34" charset="0"/>
                </a:rPr>
                <a:t>2</a:t>
              </a:r>
            </a:p>
          </p:txBody>
        </p:sp>
        <p:sp>
          <p:nvSpPr>
            <p:cNvPr id="11" name="TextBox 10">
              <a:extLst>
                <a:ext uri="{FF2B5EF4-FFF2-40B4-BE49-F238E27FC236}">
                  <a16:creationId xmlns:a16="http://schemas.microsoft.com/office/drawing/2014/main" id="{BA6C08F5-A87F-42F9-A213-9C7EA896D66D}"/>
                </a:ext>
              </a:extLst>
            </p:cNvPr>
            <p:cNvSpPr txBox="1"/>
            <p:nvPr/>
          </p:nvSpPr>
          <p:spPr>
            <a:xfrm>
              <a:off x="6263061" y="4270459"/>
              <a:ext cx="434734" cy="63094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0000D0"/>
                  </a:solidFill>
                  <a:effectLst/>
                  <a:uLnTx/>
                  <a:uFillTx/>
                  <a:latin typeface="Arial" panose="020B0604020202020204" pitchFamily="34" charset="0"/>
                  <a:ea typeface="+mn-ea"/>
                  <a:cs typeface="Arial" panose="020B0604020202020204" pitchFamily="34" charset="0"/>
                </a:rPr>
                <a:t>3</a:t>
              </a:r>
            </a:p>
          </p:txBody>
        </p:sp>
        <p:sp>
          <p:nvSpPr>
            <p:cNvPr id="15" name="TextBox 14">
              <a:extLst>
                <a:ext uri="{FF2B5EF4-FFF2-40B4-BE49-F238E27FC236}">
                  <a16:creationId xmlns:a16="http://schemas.microsoft.com/office/drawing/2014/main" id="{94686F29-7D29-461A-AEF0-5B470CD1073E}"/>
                </a:ext>
              </a:extLst>
            </p:cNvPr>
            <p:cNvSpPr txBox="1"/>
            <p:nvPr/>
          </p:nvSpPr>
          <p:spPr>
            <a:xfrm>
              <a:off x="6515690" y="1676064"/>
              <a:ext cx="2209259" cy="43088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b="1">
                  <a:solidFill>
                    <a:srgbClr val="0000D0"/>
                  </a:solidFill>
                  <a:latin typeface="Arial" panose="020B0604020202020204" pitchFamily="34" charset="0"/>
                  <a:cs typeface="Arial" panose="020B0604020202020204" pitchFamily="34" charset="0"/>
                </a:rPr>
                <a:t> Google Driver </a:t>
              </a:r>
              <a:endParaRPr kumimoji="0" lang="en-US" sz="2200" b="1" i="0" u="none" strike="noStrike" kern="1200" cap="none" spc="0" normalizeH="0" baseline="0" noProof="0">
                <a:ln>
                  <a:noFill/>
                </a:ln>
                <a:solidFill>
                  <a:srgbClr val="0000D0"/>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D2BCBB64-0124-406C-9780-9A1615DED601}"/>
                </a:ext>
              </a:extLst>
            </p:cNvPr>
            <p:cNvSpPr txBox="1"/>
            <p:nvPr/>
          </p:nvSpPr>
          <p:spPr>
            <a:xfrm>
              <a:off x="6940201" y="3006512"/>
              <a:ext cx="184731" cy="43088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a:ln>
                  <a:noFill/>
                </a:ln>
                <a:solidFill>
                  <a:srgbClr val="0000D0"/>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B1CF83E7-1ACA-4A3D-9E8D-F09B13EC9795}"/>
                </a:ext>
              </a:extLst>
            </p:cNvPr>
            <p:cNvSpPr txBox="1"/>
            <p:nvPr/>
          </p:nvSpPr>
          <p:spPr>
            <a:xfrm>
              <a:off x="6897505" y="4392236"/>
              <a:ext cx="2039341" cy="4770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500" b="1">
                  <a:solidFill>
                    <a:srgbClr val="0000D0"/>
                  </a:solidFill>
                  <a:latin typeface="Arial" panose="020B0604020202020204" pitchFamily="34" charset="0"/>
                  <a:cs typeface="Arial" panose="020B0604020202020204" pitchFamily="34" charset="0"/>
                </a:rPr>
                <a:t>Quizizz.com</a:t>
              </a:r>
              <a:endParaRPr kumimoji="0" lang="en-US" sz="2500" b="1" i="0" u="none" strike="noStrike" kern="1200" cap="none" spc="0" normalizeH="0" baseline="0" noProof="0">
                <a:ln>
                  <a:noFill/>
                </a:ln>
                <a:solidFill>
                  <a:srgbClr val="0000D0"/>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3584D950-05D6-4056-B986-F913FD5AD7EC}"/>
                </a:ext>
              </a:extLst>
            </p:cNvPr>
            <p:cNvSpPr txBox="1"/>
            <p:nvPr/>
          </p:nvSpPr>
          <p:spPr>
            <a:xfrm>
              <a:off x="6998995" y="3006512"/>
              <a:ext cx="2037737" cy="3847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b="1">
                  <a:solidFill>
                    <a:srgbClr val="0000D0"/>
                  </a:solidFill>
                  <a:latin typeface="Arial" panose="020B0604020202020204" pitchFamily="34" charset="0"/>
                  <a:cs typeface="Arial" panose="020B0604020202020204" pitchFamily="34" charset="0"/>
                </a:rPr>
                <a:t>GOOGLE FORM</a:t>
              </a:r>
              <a:endParaRPr kumimoji="0" lang="en-US" sz="1900" b="1" i="0" u="none" strike="noStrike" kern="1200" cap="none" spc="0" normalizeH="0" baseline="0" noProof="0">
                <a:ln>
                  <a:noFill/>
                </a:ln>
                <a:solidFill>
                  <a:srgbClr val="0000D0"/>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4175155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8B2D90-C8D5-4569-9F26-DFFD89CB79E0}"/>
              </a:ext>
            </a:extLst>
          </p:cNvPr>
          <p:cNvGrpSpPr/>
          <p:nvPr/>
        </p:nvGrpSpPr>
        <p:grpSpPr>
          <a:xfrm>
            <a:off x="-49547" y="0"/>
            <a:ext cx="12235674" cy="6915218"/>
            <a:chOff x="-99094" y="0"/>
            <a:chExt cx="12235674" cy="6915218"/>
          </a:xfrm>
        </p:grpSpPr>
        <p:sp>
          <p:nvSpPr>
            <p:cNvPr id="28" name="Rectangle 27">
              <a:extLst>
                <a:ext uri="{FF2B5EF4-FFF2-40B4-BE49-F238E27FC236}">
                  <a16:creationId xmlns:a16="http://schemas.microsoft.com/office/drawing/2014/main" id="{BE15E015-E8C0-49F8-BB88-E10943F7237D}"/>
                </a:ext>
              </a:extLst>
            </p:cNvPr>
            <p:cNvSpPr/>
            <p:nvPr/>
          </p:nvSpPr>
          <p:spPr>
            <a:xfrm>
              <a:off x="-55420" y="0"/>
              <a:ext cx="12192000" cy="809207"/>
            </a:xfrm>
            <a:prstGeom prst="rect">
              <a:avLst/>
            </a:prstGeom>
            <a:solidFill>
              <a:srgbClr val="F4B183"/>
            </a:solidFill>
            <a:ln>
              <a:solidFill>
                <a:srgbClr val="F4B18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lvl="0" algn="ctr">
                <a:defRPr/>
              </a:pPr>
              <a:r>
                <a:rPr lang="en-US" sz="2200" b="1">
                  <a:solidFill>
                    <a:srgbClr val="0000D0"/>
                  </a:solidFill>
                  <a:latin typeface="Times New Roman" panose="02020603050405020304" pitchFamily="18" charset="0"/>
                  <a:cs typeface="Times New Roman" panose="02020603050405020304" pitchFamily="18" charset="0"/>
                </a:rPr>
                <a:t>D. NHÓM CÔNG CỤ L</a:t>
              </a:r>
              <a:r>
                <a:rPr lang="vi-VN" sz="2200" b="1">
                  <a:solidFill>
                    <a:srgbClr val="0000D0"/>
                  </a:solidFill>
                  <a:latin typeface="Times New Roman" panose="02020603050405020304" pitchFamily="18" charset="0"/>
                  <a:cs typeface="Times New Roman" panose="02020603050405020304" pitchFamily="18" charset="0"/>
                </a:rPr>
                <a:t>Ư</a:t>
              </a:r>
              <a:r>
                <a:rPr lang="en-US" sz="2200" b="1">
                  <a:solidFill>
                    <a:srgbClr val="0000D0"/>
                  </a:solidFill>
                  <a:latin typeface="Times New Roman" panose="02020603050405020304" pitchFamily="18" charset="0"/>
                  <a:cs typeface="Times New Roman" panose="02020603050405020304" pitchFamily="18" charset="0"/>
                </a:rPr>
                <a:t>U TRỮ, KIỂM TRA ĐÁNH GIÁ TRỰC TUYẾN</a:t>
              </a:r>
            </a:p>
          </p:txBody>
        </p:sp>
        <p:pic>
          <p:nvPicPr>
            <p:cNvPr id="37" name="Picture 36">
              <a:extLst>
                <a:ext uri="{FF2B5EF4-FFF2-40B4-BE49-F238E27FC236}">
                  <a16:creationId xmlns:a16="http://schemas.microsoft.com/office/drawing/2014/main" id="{08BD01B0-3B37-4DC8-A324-80ADB2ADC4DD}"/>
                </a:ext>
              </a:extLst>
            </p:cNvPr>
            <p:cNvPicPr>
              <a:picLocks noChangeAspect="1"/>
            </p:cNvPicPr>
            <p:nvPr/>
          </p:nvPicPr>
          <p:blipFill>
            <a:blip r:embed="rId2"/>
            <a:stretch>
              <a:fillRect/>
            </a:stretch>
          </p:blipFill>
          <p:spPr>
            <a:xfrm>
              <a:off x="0" y="5996735"/>
              <a:ext cx="2457450" cy="885825"/>
            </a:xfrm>
            <a:prstGeom prst="rect">
              <a:avLst/>
            </a:prstGeom>
          </p:spPr>
        </p:pic>
        <p:sp>
          <p:nvSpPr>
            <p:cNvPr id="38" name="TextBox 37">
              <a:extLst>
                <a:ext uri="{FF2B5EF4-FFF2-40B4-BE49-F238E27FC236}">
                  <a16:creationId xmlns:a16="http://schemas.microsoft.com/office/drawing/2014/main" id="{B809A762-68D4-4840-A63A-51C34A156FD1}"/>
                </a:ext>
              </a:extLst>
            </p:cNvPr>
            <p:cNvSpPr txBox="1"/>
            <p:nvPr/>
          </p:nvSpPr>
          <p:spPr>
            <a:xfrm>
              <a:off x="-99094" y="6545886"/>
              <a:ext cx="154401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TH Tân Bình</a:t>
              </a:r>
            </a:p>
          </p:txBody>
        </p:sp>
      </p:grpSp>
      <p:sp>
        <p:nvSpPr>
          <p:cNvPr id="3" name="TextBox 2">
            <a:extLst>
              <a:ext uri="{FF2B5EF4-FFF2-40B4-BE49-F238E27FC236}">
                <a16:creationId xmlns:a16="http://schemas.microsoft.com/office/drawing/2014/main" id="{3D11B57B-77A6-4347-8482-510A83D39185}"/>
              </a:ext>
            </a:extLst>
          </p:cNvPr>
          <p:cNvSpPr txBox="1"/>
          <p:nvPr/>
        </p:nvSpPr>
        <p:spPr>
          <a:xfrm>
            <a:off x="2011960" y="1025733"/>
            <a:ext cx="8085868" cy="446276"/>
          </a:xfrm>
          <a:prstGeom prst="rect">
            <a:avLst/>
          </a:prstGeom>
          <a:noFill/>
        </p:spPr>
        <p:txBody>
          <a:bodyPr wrap="none" rtlCol="0">
            <a:spAutoFit/>
          </a:bodyPr>
          <a:lstStyle/>
          <a:p>
            <a:r>
              <a:rPr lang="en-US" sz="2300" b="1">
                <a:solidFill>
                  <a:srgbClr val="0000D0"/>
                </a:solidFill>
                <a:latin typeface="Arial" panose="020B0604020202020204" pitchFamily="34" charset="0"/>
                <a:cs typeface="Arial" panose="020B0604020202020204" pitchFamily="34" charset="0"/>
              </a:rPr>
              <a:t>Khái niệm, </a:t>
            </a:r>
            <a:r>
              <a:rPr lang="vi-VN" sz="2300" b="1">
                <a:solidFill>
                  <a:srgbClr val="0000D0"/>
                </a:solidFill>
                <a:latin typeface="Arial" panose="020B0604020202020204" pitchFamily="34" charset="0"/>
                <a:cs typeface="Arial" panose="020B0604020202020204" pitchFamily="34" charset="0"/>
              </a:rPr>
              <a:t>ư</a:t>
            </a:r>
            <a:r>
              <a:rPr lang="en-US" sz="2300" b="1">
                <a:solidFill>
                  <a:srgbClr val="0000D0"/>
                </a:solidFill>
                <a:latin typeface="Arial" panose="020B0604020202020204" pitchFamily="34" charset="0"/>
                <a:cs typeface="Arial" panose="020B0604020202020204" pitchFamily="34" charset="0"/>
              </a:rPr>
              <a:t>u điểm và một số dịch vụ l</a:t>
            </a:r>
            <a:r>
              <a:rPr lang="vi-VN" sz="2300" b="1">
                <a:solidFill>
                  <a:srgbClr val="0000D0"/>
                </a:solidFill>
                <a:latin typeface="Arial" panose="020B0604020202020204" pitchFamily="34" charset="0"/>
                <a:cs typeface="Arial" panose="020B0604020202020204" pitchFamily="34" charset="0"/>
              </a:rPr>
              <a:t>ư</a:t>
            </a:r>
            <a:r>
              <a:rPr lang="en-US" sz="2300" b="1">
                <a:solidFill>
                  <a:srgbClr val="0000D0"/>
                </a:solidFill>
                <a:latin typeface="Arial" panose="020B0604020202020204" pitchFamily="34" charset="0"/>
                <a:cs typeface="Arial" panose="020B0604020202020204" pitchFamily="34" charset="0"/>
              </a:rPr>
              <a:t>u trữ trực tuyến</a:t>
            </a:r>
          </a:p>
        </p:txBody>
      </p:sp>
      <p:sp>
        <p:nvSpPr>
          <p:cNvPr id="8" name="TextBox 7">
            <a:extLst>
              <a:ext uri="{FF2B5EF4-FFF2-40B4-BE49-F238E27FC236}">
                <a16:creationId xmlns:a16="http://schemas.microsoft.com/office/drawing/2014/main" id="{965C1948-307F-4080-B414-693A3EF8D115}"/>
              </a:ext>
            </a:extLst>
          </p:cNvPr>
          <p:cNvSpPr txBox="1"/>
          <p:nvPr/>
        </p:nvSpPr>
        <p:spPr>
          <a:xfrm>
            <a:off x="945160" y="1562324"/>
            <a:ext cx="10221604" cy="4108817"/>
          </a:xfrm>
          <a:prstGeom prst="rect">
            <a:avLst/>
          </a:prstGeom>
          <a:noFill/>
        </p:spPr>
        <p:txBody>
          <a:bodyPr wrap="square" rtlCol="0">
            <a:spAutoFit/>
          </a:bodyPr>
          <a:lstStyle/>
          <a:p>
            <a:pPr algn="just"/>
            <a:r>
              <a:rPr lang="en-US" sz="2200" b="1">
                <a:solidFill>
                  <a:srgbClr val="0000D0"/>
                </a:solidFill>
                <a:latin typeface="Arial" panose="020B0604020202020204" pitchFamily="34" charset="0"/>
                <a:cs typeface="Arial" panose="020B0604020202020204" pitchFamily="34" charset="0"/>
              </a:rPr>
              <a:t>Khái niệm</a:t>
            </a:r>
          </a:p>
          <a:p>
            <a:pPr algn="just"/>
            <a:r>
              <a:rPr lang="en-US" sz="2500">
                <a:solidFill>
                  <a:srgbClr val="0000D0"/>
                </a:solidFill>
                <a:latin typeface="Arial" panose="020B0604020202020204" pitchFamily="34" charset="0"/>
                <a:cs typeface="Arial" panose="020B0604020202020204" pitchFamily="34" charset="0"/>
              </a:rPr>
              <a:t>	</a:t>
            </a:r>
            <a:r>
              <a:rPr lang="en-US" sz="2200">
                <a:latin typeface="Arial" panose="020B0604020202020204" pitchFamily="34" charset="0"/>
                <a:cs typeface="Arial" panose="020B0604020202020204" pitchFamily="34" charset="0"/>
              </a:rPr>
              <a:t>Lưu trữ trực tuyến(l</a:t>
            </a:r>
            <a:r>
              <a:rPr lang="vi-VN" sz="2200">
                <a:latin typeface="Arial" panose="020B0604020202020204" pitchFamily="34" charset="0"/>
                <a:cs typeface="Arial" panose="020B0604020202020204" pitchFamily="34" charset="0"/>
              </a:rPr>
              <a:t>ư</a:t>
            </a:r>
            <a:r>
              <a:rPr lang="en-US" sz="2200">
                <a:latin typeface="Arial" panose="020B0604020202020204" pitchFamily="34" charset="0"/>
                <a:cs typeface="Arial" panose="020B0604020202020204" pitchFamily="34" charset="0"/>
              </a:rPr>
              <a:t>u trữ đám mây) là dịch vụ l</a:t>
            </a:r>
            <a:r>
              <a:rPr lang="vi-VN" sz="2200">
                <a:latin typeface="Arial" panose="020B0604020202020204" pitchFamily="34" charset="0"/>
                <a:cs typeface="Arial" panose="020B0604020202020204" pitchFamily="34" charset="0"/>
              </a:rPr>
              <a:t>ư</a:t>
            </a:r>
            <a:r>
              <a:rPr lang="en-US" sz="2200">
                <a:latin typeface="Arial" panose="020B0604020202020204" pitchFamily="34" charset="0"/>
                <a:cs typeface="Arial" panose="020B0604020202020204" pitchFamily="34" charset="0"/>
              </a:rPr>
              <a:t>u trữ cho phép ng</a:t>
            </a:r>
            <a:r>
              <a:rPr lang="vi-VN" sz="2200">
                <a:latin typeface="Arial" panose="020B0604020202020204" pitchFamily="34" charset="0"/>
                <a:cs typeface="Arial" panose="020B0604020202020204" pitchFamily="34" charset="0"/>
              </a:rPr>
              <a:t>ư</a:t>
            </a:r>
            <a:r>
              <a:rPr lang="en-US" sz="2200">
                <a:latin typeface="Arial" panose="020B0604020202020204" pitchFamily="34" charset="0"/>
                <a:cs typeface="Arial" panose="020B0604020202020204" pitchFamily="34" charset="0"/>
              </a:rPr>
              <a:t>ời dùng truy cập vào dữ liệu của mình từ bất cứ đâu thông qua trình duyệt web và ứng dụng trên điện thoại thông minh.</a:t>
            </a:r>
          </a:p>
          <a:p>
            <a:pPr algn="just"/>
            <a:endParaRPr lang="en-US" sz="1050" b="1">
              <a:solidFill>
                <a:srgbClr val="0000D0"/>
              </a:solidFill>
              <a:latin typeface="Arial" panose="020B0604020202020204" pitchFamily="34" charset="0"/>
              <a:cs typeface="Arial" panose="020B0604020202020204" pitchFamily="34" charset="0"/>
            </a:endParaRPr>
          </a:p>
          <a:p>
            <a:pPr algn="just"/>
            <a:r>
              <a:rPr lang="en-US" sz="2200" b="1">
                <a:solidFill>
                  <a:srgbClr val="0000D0"/>
                </a:solidFill>
                <a:latin typeface="Arial" panose="020B0604020202020204" pitchFamily="34" charset="0"/>
                <a:cs typeface="Arial" panose="020B0604020202020204" pitchFamily="34" charset="0"/>
              </a:rPr>
              <a:t>Ưu điểm</a:t>
            </a:r>
          </a:p>
          <a:p>
            <a:pPr marL="342900" indent="114300" algn="just">
              <a:buFont typeface="Arial" panose="020B0604020202020204" pitchFamily="34" charset="0"/>
              <a:buChar char="•"/>
            </a:pPr>
            <a:r>
              <a:rPr lang="en-US" sz="2200">
                <a:solidFill>
                  <a:srgbClr val="0000D0"/>
                </a:solidFill>
                <a:latin typeface="Arial" panose="020B0604020202020204" pitchFamily="34" charset="0"/>
                <a:cs typeface="Arial" panose="020B0604020202020204" pitchFamily="34" charset="0"/>
              </a:rPr>
              <a:t> </a:t>
            </a:r>
            <a:r>
              <a:rPr lang="en-US" sz="2200">
                <a:latin typeface="Arial" panose="020B0604020202020204" pitchFamily="34" charset="0"/>
                <a:cs typeface="Arial" panose="020B0604020202020204" pitchFamily="34" charset="0"/>
              </a:rPr>
              <a:t>Không cần đến máy chủ</a:t>
            </a:r>
          </a:p>
          <a:p>
            <a:pPr marL="342900" indent="114300" algn="just">
              <a:buFont typeface="Arial" panose="020B0604020202020204" pitchFamily="34" charset="0"/>
              <a:buChar char="•"/>
            </a:pPr>
            <a:r>
              <a:rPr lang="en-US" sz="2200">
                <a:latin typeface="Arial" panose="020B0604020202020204" pitchFamily="34" charset="0"/>
                <a:cs typeface="Arial" panose="020B0604020202020204" pitchFamily="34" charset="0"/>
              </a:rPr>
              <a:t>Hạn chế tối đa khả năng mất dữ liệu</a:t>
            </a:r>
          </a:p>
          <a:p>
            <a:pPr marL="342900" indent="114300" algn="just">
              <a:buFont typeface="Arial" panose="020B0604020202020204" pitchFamily="34" charset="0"/>
              <a:buChar char="•"/>
            </a:pPr>
            <a:r>
              <a:rPr lang="en-US" sz="2200">
                <a:latin typeface="Arial" panose="020B0604020202020204" pitchFamily="34" charset="0"/>
                <a:cs typeface="Arial" panose="020B0604020202020204" pitchFamily="34" charset="0"/>
              </a:rPr>
              <a:t>Di chuyển, chia sẻ dữ liệu dễ dàng</a:t>
            </a:r>
          </a:p>
          <a:p>
            <a:pPr marL="342900" indent="114300" algn="just">
              <a:buFont typeface="Arial" panose="020B0604020202020204" pitchFamily="34" charset="0"/>
              <a:buChar char="•"/>
            </a:pPr>
            <a:r>
              <a:rPr lang="en-US" sz="2200">
                <a:latin typeface="Arial" panose="020B0604020202020204" pitchFamily="34" charset="0"/>
                <a:cs typeface="Arial" panose="020B0604020202020204" pitchFamily="34" charset="0"/>
              </a:rPr>
              <a:t>Có thể truy cập ở bất cứ đâu</a:t>
            </a:r>
          </a:p>
          <a:p>
            <a:pPr marL="342900" indent="-342900" algn="just"/>
            <a:endParaRPr lang="en-US" sz="500" b="1">
              <a:latin typeface="Arial" panose="020B0604020202020204" pitchFamily="34" charset="0"/>
              <a:cs typeface="Arial" panose="020B0604020202020204" pitchFamily="34" charset="0"/>
            </a:endParaRPr>
          </a:p>
          <a:p>
            <a:pPr marL="342900" indent="-342900" algn="just"/>
            <a:r>
              <a:rPr lang="en-US" sz="2200" b="1">
                <a:solidFill>
                  <a:srgbClr val="0000D0"/>
                </a:solidFill>
                <a:latin typeface="Arial" panose="020B0604020202020204" pitchFamily="34" charset="0"/>
                <a:cs typeface="Arial" panose="020B0604020202020204" pitchFamily="34" charset="0"/>
              </a:rPr>
              <a:t>Một số dịch vụ l</a:t>
            </a:r>
            <a:r>
              <a:rPr lang="vi-VN" sz="2200" b="1">
                <a:solidFill>
                  <a:srgbClr val="0000D0"/>
                </a:solidFill>
                <a:latin typeface="Arial" panose="020B0604020202020204" pitchFamily="34" charset="0"/>
                <a:cs typeface="Arial" panose="020B0604020202020204" pitchFamily="34" charset="0"/>
              </a:rPr>
              <a:t>ư</a:t>
            </a:r>
            <a:r>
              <a:rPr lang="en-US" sz="2200" b="1">
                <a:solidFill>
                  <a:srgbClr val="0000D0"/>
                </a:solidFill>
                <a:latin typeface="Arial" panose="020B0604020202020204" pitchFamily="34" charset="0"/>
                <a:cs typeface="Arial" panose="020B0604020202020204" pitchFamily="34" charset="0"/>
              </a:rPr>
              <a:t>u trữ trực tuyến</a:t>
            </a:r>
          </a:p>
          <a:p>
            <a:pPr marL="342900" indent="-342900" algn="just"/>
            <a:endParaRPr lang="en-US" sz="2200">
              <a:solidFill>
                <a:srgbClr val="0000D0"/>
              </a:solidFill>
              <a:latin typeface="Arial" panose="020B0604020202020204" pitchFamily="34" charset="0"/>
              <a:cs typeface="Arial" panose="020B0604020202020204" pitchFamily="34" charset="0"/>
            </a:endParaRPr>
          </a:p>
        </p:txBody>
      </p:sp>
      <p:pic>
        <p:nvPicPr>
          <p:cNvPr id="9" name="Picture 2" descr="Bảng giá Google Drive Không giới hạn - được dùng thử Phong Vũ">
            <a:extLst>
              <a:ext uri="{FF2B5EF4-FFF2-40B4-BE49-F238E27FC236}">
                <a16:creationId xmlns:a16="http://schemas.microsoft.com/office/drawing/2014/main" id="{0977E269-1523-41AC-B97B-A6F4C3D30D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215" t="13441" r="7443" b="13988"/>
          <a:stretch/>
        </p:blipFill>
        <p:spPr bwMode="auto">
          <a:xfrm>
            <a:off x="3062515" y="5389067"/>
            <a:ext cx="1659995" cy="14630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Dropbox – Khởi đầu thành công là tìm ra một vấn đề đáng giải quyết - YUP  Education">
            <a:extLst>
              <a:ext uri="{FF2B5EF4-FFF2-40B4-BE49-F238E27FC236}">
                <a16:creationId xmlns:a16="http://schemas.microsoft.com/office/drawing/2014/main" id="{8EC701F1-1447-4A1E-B2A9-C4F95B3FB1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531" y="5298283"/>
            <a:ext cx="146304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OneDrive là gì ? - Đại Cát Store">
            <a:extLst>
              <a:ext uri="{FF2B5EF4-FFF2-40B4-BE49-F238E27FC236}">
                <a16:creationId xmlns:a16="http://schemas.microsoft.com/office/drawing/2014/main" id="{A607ED23-AFDB-4156-98CF-A37E6EC191B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918" t="11188" r="12980"/>
          <a:stretch/>
        </p:blipFill>
        <p:spPr bwMode="auto">
          <a:xfrm>
            <a:off x="6871583" y="5176463"/>
            <a:ext cx="2096642" cy="14630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iCloud là gì? Cách cài đặt iCloud - DiziBrand.com">
            <a:extLst>
              <a:ext uri="{FF2B5EF4-FFF2-40B4-BE49-F238E27FC236}">
                <a16:creationId xmlns:a16="http://schemas.microsoft.com/office/drawing/2014/main" id="{BCAE1B6D-667A-4AFA-A4EE-1DB7289DE6B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950" t="10734" r="24656" b="-1"/>
          <a:stretch/>
        </p:blipFill>
        <p:spPr bwMode="auto">
          <a:xfrm>
            <a:off x="9249237" y="5394960"/>
            <a:ext cx="1746088" cy="146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954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8B2D90-C8D5-4569-9F26-DFFD89CB79E0}"/>
              </a:ext>
            </a:extLst>
          </p:cNvPr>
          <p:cNvGrpSpPr/>
          <p:nvPr/>
        </p:nvGrpSpPr>
        <p:grpSpPr>
          <a:xfrm>
            <a:off x="-49547" y="0"/>
            <a:ext cx="12235674" cy="6915218"/>
            <a:chOff x="-99094" y="0"/>
            <a:chExt cx="12235674" cy="6915218"/>
          </a:xfrm>
        </p:grpSpPr>
        <p:sp>
          <p:nvSpPr>
            <p:cNvPr id="28" name="Rectangle 27">
              <a:extLst>
                <a:ext uri="{FF2B5EF4-FFF2-40B4-BE49-F238E27FC236}">
                  <a16:creationId xmlns:a16="http://schemas.microsoft.com/office/drawing/2014/main" id="{BE15E015-E8C0-49F8-BB88-E10943F7237D}"/>
                </a:ext>
              </a:extLst>
            </p:cNvPr>
            <p:cNvSpPr/>
            <p:nvPr/>
          </p:nvSpPr>
          <p:spPr>
            <a:xfrm>
              <a:off x="-55420" y="0"/>
              <a:ext cx="12192000" cy="748793"/>
            </a:xfrm>
            <a:prstGeom prst="rect">
              <a:avLst/>
            </a:prstGeom>
            <a:solidFill>
              <a:srgbClr val="F4B183"/>
            </a:solidFill>
            <a:ln>
              <a:solidFill>
                <a:srgbClr val="F4B18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lvl="0" algn="ctr">
                <a:defRPr/>
              </a:pPr>
              <a:endParaRPr lang="en-US" sz="3000" b="1">
                <a:solidFill>
                  <a:prstClr val="white"/>
                </a:solidFill>
                <a:latin typeface="Times New Roman" panose="02020603050405020304" pitchFamily="18" charset="0"/>
                <a:cs typeface="Times New Roman" panose="02020603050405020304" pitchFamily="18" charset="0"/>
              </a:endParaRPr>
            </a:p>
            <a:p>
              <a:pPr lvl="0" algn="ctr">
                <a:defRPr/>
              </a:pPr>
              <a:r>
                <a:rPr lang="en-US" sz="2500" b="1">
                  <a:solidFill>
                    <a:srgbClr val="0000D0"/>
                  </a:solidFill>
                  <a:latin typeface="Times New Roman" panose="02020603050405020304" pitchFamily="18" charset="0"/>
                  <a:cs typeface="Times New Roman" panose="02020603050405020304" pitchFamily="18" charset="0"/>
                </a:rPr>
                <a:t>1. GOOGLE DRIVER – L</a:t>
              </a:r>
              <a:r>
                <a:rPr lang="vi-VN" sz="2500" b="1">
                  <a:solidFill>
                    <a:srgbClr val="0000D0"/>
                  </a:solidFill>
                  <a:latin typeface="Times New Roman" panose="02020603050405020304" pitchFamily="18" charset="0"/>
                  <a:cs typeface="Times New Roman" panose="02020603050405020304" pitchFamily="18" charset="0"/>
                </a:rPr>
                <a:t>ư</a:t>
              </a:r>
              <a:r>
                <a:rPr lang="en-US" sz="2500" b="1">
                  <a:solidFill>
                    <a:srgbClr val="0000D0"/>
                  </a:solidFill>
                  <a:latin typeface="Times New Roman" panose="02020603050405020304" pitchFamily="18" charset="0"/>
                  <a:cs typeface="Times New Roman" panose="02020603050405020304" pitchFamily="18" charset="0"/>
                </a:rPr>
                <a:t>u trữ trực tuyến</a:t>
              </a: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7" name="Picture 36">
              <a:extLst>
                <a:ext uri="{FF2B5EF4-FFF2-40B4-BE49-F238E27FC236}">
                  <a16:creationId xmlns:a16="http://schemas.microsoft.com/office/drawing/2014/main" id="{08BD01B0-3B37-4DC8-A324-80ADB2ADC4DD}"/>
                </a:ext>
              </a:extLst>
            </p:cNvPr>
            <p:cNvPicPr>
              <a:picLocks noChangeAspect="1"/>
            </p:cNvPicPr>
            <p:nvPr/>
          </p:nvPicPr>
          <p:blipFill>
            <a:blip r:embed="rId2"/>
            <a:stretch>
              <a:fillRect/>
            </a:stretch>
          </p:blipFill>
          <p:spPr>
            <a:xfrm>
              <a:off x="0" y="5996735"/>
              <a:ext cx="2457450" cy="885825"/>
            </a:xfrm>
            <a:prstGeom prst="rect">
              <a:avLst/>
            </a:prstGeom>
          </p:spPr>
        </p:pic>
        <p:sp>
          <p:nvSpPr>
            <p:cNvPr id="38" name="TextBox 37">
              <a:extLst>
                <a:ext uri="{FF2B5EF4-FFF2-40B4-BE49-F238E27FC236}">
                  <a16:creationId xmlns:a16="http://schemas.microsoft.com/office/drawing/2014/main" id="{B809A762-68D4-4840-A63A-51C34A156FD1}"/>
                </a:ext>
              </a:extLst>
            </p:cNvPr>
            <p:cNvSpPr txBox="1"/>
            <p:nvPr/>
          </p:nvSpPr>
          <p:spPr>
            <a:xfrm>
              <a:off x="-99094" y="6545886"/>
              <a:ext cx="154401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TH Tân Bình</a:t>
              </a:r>
            </a:p>
          </p:txBody>
        </p:sp>
      </p:grpSp>
      <p:sp>
        <p:nvSpPr>
          <p:cNvPr id="15" name="TextBox 14">
            <a:extLst>
              <a:ext uri="{FF2B5EF4-FFF2-40B4-BE49-F238E27FC236}">
                <a16:creationId xmlns:a16="http://schemas.microsoft.com/office/drawing/2014/main" id="{3DF1306A-9987-493D-A0EB-A0B03FC0C1E5}"/>
              </a:ext>
            </a:extLst>
          </p:cNvPr>
          <p:cNvSpPr txBox="1"/>
          <p:nvPr/>
        </p:nvSpPr>
        <p:spPr>
          <a:xfrm>
            <a:off x="1494465" y="1238143"/>
            <a:ext cx="9625931" cy="4885953"/>
          </a:xfrm>
          <a:prstGeom prst="rect">
            <a:avLst/>
          </a:prstGeom>
          <a:noFill/>
        </p:spPr>
        <p:txBody>
          <a:bodyPr wrap="square" rtlCol="0">
            <a:spAutoFit/>
          </a:bodyPr>
          <a:lstStyle/>
          <a:p>
            <a:r>
              <a:rPr lang="en-US" sz="2200" b="1">
                <a:solidFill>
                  <a:srgbClr val="0000D0"/>
                </a:solidFill>
                <a:latin typeface="Arial" panose="020B0604020202020204" pitchFamily="34" charset="0"/>
                <a:cs typeface="Arial" panose="020B0604020202020204" pitchFamily="34" charset="0"/>
              </a:rPr>
              <a:t>Về Google Driver</a:t>
            </a:r>
          </a:p>
          <a:p>
            <a:endParaRPr lang="en-US" sz="2000" b="1">
              <a:latin typeface="Arial" panose="020B0604020202020204" pitchFamily="34" charset="0"/>
              <a:cs typeface="Arial" panose="020B0604020202020204" pitchFamily="34" charset="0"/>
            </a:endParaRPr>
          </a:p>
          <a:p>
            <a:pPr marL="342900" indent="-52388">
              <a:spcBef>
                <a:spcPts val="300"/>
              </a:spcBef>
              <a:spcAft>
                <a:spcPts val="300"/>
              </a:spcAft>
              <a:buFont typeface="Arial" panose="020B0604020202020204" pitchFamily="34" charset="0"/>
              <a:buChar char="•"/>
            </a:pPr>
            <a:r>
              <a:rPr lang="en-US" sz="2200" b="1">
                <a:latin typeface="Arial" panose="020B0604020202020204" pitchFamily="34" charset="0"/>
                <a:cs typeface="Arial" panose="020B0604020202020204" pitchFamily="34" charset="0"/>
              </a:rPr>
              <a:t>	</a:t>
            </a:r>
            <a:r>
              <a:rPr lang="en-US" sz="2200">
                <a:latin typeface="Arial" panose="020B0604020202020204" pitchFamily="34" charset="0"/>
                <a:cs typeface="Arial" panose="020B0604020202020204" pitchFamily="34" charset="0"/>
              </a:rPr>
              <a:t>Là nền tảng l</a:t>
            </a:r>
            <a:r>
              <a:rPr lang="vi-VN" sz="2200">
                <a:latin typeface="Arial" panose="020B0604020202020204" pitchFamily="34" charset="0"/>
                <a:cs typeface="Arial" panose="020B0604020202020204" pitchFamily="34" charset="0"/>
              </a:rPr>
              <a:t>ư</a:t>
            </a:r>
            <a:r>
              <a:rPr lang="en-US" sz="2200">
                <a:latin typeface="Arial" panose="020B0604020202020204" pitchFamily="34" charset="0"/>
                <a:cs typeface="Arial" panose="020B0604020202020204" pitchFamily="34" charset="0"/>
              </a:rPr>
              <a:t>u trữ đám mây nổi tiếng của Google</a:t>
            </a:r>
          </a:p>
          <a:p>
            <a:pPr marL="342900" indent="-52388">
              <a:spcBef>
                <a:spcPts val="300"/>
              </a:spcBef>
              <a:spcAft>
                <a:spcPts val="300"/>
              </a:spcAft>
              <a:buFont typeface="Arial" panose="020B0604020202020204" pitchFamily="34" charset="0"/>
              <a:buChar char="•"/>
            </a:pPr>
            <a:r>
              <a:rPr lang="en-US" sz="2200">
                <a:latin typeface="Arial" panose="020B0604020202020204" pitchFamily="34" charset="0"/>
                <a:cs typeface="Arial" panose="020B0604020202020204" pitchFamily="34" charset="0"/>
              </a:rPr>
              <a:t> Mỗi tài khoản Gmail sở hữu một kho l</a:t>
            </a:r>
            <a:r>
              <a:rPr lang="vi-VN" sz="2200">
                <a:latin typeface="Arial" panose="020B0604020202020204" pitchFamily="34" charset="0"/>
                <a:cs typeface="Arial" panose="020B0604020202020204" pitchFamily="34" charset="0"/>
              </a:rPr>
              <a:t>ư</a:t>
            </a:r>
            <a:r>
              <a:rPr lang="en-US" sz="2200">
                <a:latin typeface="Arial" panose="020B0604020202020204" pitchFamily="34" charset="0"/>
                <a:cs typeface="Arial" panose="020B0604020202020204" pitchFamily="34" charset="0"/>
              </a:rPr>
              <a:t>u trữ Google Driver với dung lượng miễn phí là 15GB</a:t>
            </a:r>
          </a:p>
          <a:p>
            <a:pPr marL="342900" indent="-52388">
              <a:spcBef>
                <a:spcPts val="300"/>
              </a:spcBef>
              <a:spcAft>
                <a:spcPts val="300"/>
              </a:spcAft>
              <a:buFont typeface="Arial" panose="020B0604020202020204" pitchFamily="34" charset="0"/>
              <a:buChar char="•"/>
            </a:pPr>
            <a:r>
              <a:rPr lang="en-US" sz="2200">
                <a:latin typeface="Arial" panose="020B0604020202020204" pitchFamily="34" charset="0"/>
                <a:cs typeface="Arial" panose="020B0604020202020204" pitchFamily="34" charset="0"/>
              </a:rPr>
              <a:t> Có thể trả phí để mua thêm dung l</a:t>
            </a:r>
            <a:r>
              <a:rPr lang="vi-VN" sz="2200">
                <a:latin typeface="Arial" panose="020B0604020202020204" pitchFamily="34" charset="0"/>
                <a:cs typeface="Arial" panose="020B0604020202020204" pitchFamily="34" charset="0"/>
              </a:rPr>
              <a:t>ư</a:t>
            </a:r>
            <a:r>
              <a:rPr lang="en-US" sz="2200">
                <a:latin typeface="Arial" panose="020B0604020202020204" pitchFamily="34" charset="0"/>
                <a:cs typeface="Arial" panose="020B0604020202020204" pitchFamily="34" charset="0"/>
              </a:rPr>
              <a:t>ợng</a:t>
            </a:r>
          </a:p>
          <a:p>
            <a:pPr marL="288925" indent="-288925">
              <a:spcBef>
                <a:spcPts val="300"/>
              </a:spcBef>
              <a:spcAft>
                <a:spcPts val="300"/>
              </a:spcAft>
            </a:pPr>
            <a:endParaRPr lang="en-US" sz="1100" b="1">
              <a:latin typeface="Arial" panose="020B0604020202020204" pitchFamily="34" charset="0"/>
              <a:cs typeface="Arial" panose="020B0604020202020204" pitchFamily="34" charset="0"/>
            </a:endParaRPr>
          </a:p>
          <a:p>
            <a:pPr marL="288925" indent="-288925">
              <a:spcBef>
                <a:spcPts val="300"/>
              </a:spcBef>
              <a:spcAft>
                <a:spcPts val="300"/>
              </a:spcAft>
            </a:pPr>
            <a:r>
              <a:rPr lang="en-US" sz="2200" b="1">
                <a:solidFill>
                  <a:srgbClr val="0000D0"/>
                </a:solidFill>
                <a:latin typeface="Arial" panose="020B0604020202020204" pitchFamily="34" charset="0"/>
                <a:cs typeface="Arial" panose="020B0604020202020204" pitchFamily="34" charset="0"/>
              </a:rPr>
              <a:t>Ưu điểm</a:t>
            </a:r>
          </a:p>
          <a:p>
            <a:pPr marL="288925" indent="-288925">
              <a:spcBef>
                <a:spcPts val="300"/>
              </a:spcBef>
              <a:spcAft>
                <a:spcPts val="300"/>
              </a:spcAft>
            </a:pPr>
            <a:endParaRPr lang="en-US" sz="1200" b="1">
              <a:latin typeface="Arial" panose="020B0604020202020204" pitchFamily="34" charset="0"/>
              <a:cs typeface="Arial" panose="020B0604020202020204" pitchFamily="34" charset="0"/>
            </a:endParaRPr>
          </a:p>
          <a:p>
            <a:pPr marL="342900" indent="4763">
              <a:spcBef>
                <a:spcPts val="300"/>
              </a:spcBef>
              <a:spcAft>
                <a:spcPts val="300"/>
              </a:spcAft>
              <a:buFont typeface="Arial" panose="020B0604020202020204" pitchFamily="34" charset="0"/>
              <a:buChar char="•"/>
            </a:pPr>
            <a:r>
              <a:rPr lang="en-US" sz="2200" b="1">
                <a:latin typeface="Arial" panose="020B0604020202020204" pitchFamily="34" charset="0"/>
                <a:cs typeface="Arial" panose="020B0604020202020204" pitchFamily="34" charset="0"/>
              </a:rPr>
              <a:t>	</a:t>
            </a:r>
            <a:r>
              <a:rPr lang="en-US" sz="2200">
                <a:latin typeface="Arial" panose="020B0604020202020204" pitchFamily="34" charset="0"/>
                <a:cs typeface="Arial" panose="020B0604020202020204" pitchFamily="34" charset="0"/>
              </a:rPr>
              <a:t>Thân thiện với người dung, với mọi thiết bị</a:t>
            </a:r>
          </a:p>
          <a:p>
            <a:pPr marL="342900" indent="4763">
              <a:spcBef>
                <a:spcPts val="300"/>
              </a:spcBef>
              <a:spcAft>
                <a:spcPts val="300"/>
              </a:spcAft>
              <a:buFont typeface="Arial" panose="020B0604020202020204" pitchFamily="34" charset="0"/>
              <a:buChar char="•"/>
            </a:pPr>
            <a:r>
              <a:rPr lang="en-US" sz="2200">
                <a:latin typeface="Arial" panose="020B0604020202020204" pitchFamily="34" charset="0"/>
                <a:cs typeface="Arial" panose="020B0604020202020204" pitchFamily="34" charset="0"/>
              </a:rPr>
              <a:t> Cho phép làm việc nhóm hiệu quả</a:t>
            </a:r>
          </a:p>
          <a:p>
            <a:pPr marL="342900" indent="4763">
              <a:spcBef>
                <a:spcPts val="300"/>
              </a:spcBef>
              <a:spcAft>
                <a:spcPts val="300"/>
              </a:spcAft>
              <a:buFont typeface="Arial" panose="020B0604020202020204" pitchFamily="34" charset="0"/>
              <a:buChar char="•"/>
            </a:pPr>
            <a:r>
              <a:rPr lang="en-US" sz="2200">
                <a:latin typeface="Arial" panose="020B0604020202020204" pitchFamily="34" charset="0"/>
                <a:cs typeface="Arial" panose="020B0604020202020204" pitchFamily="34" charset="0"/>
              </a:rPr>
              <a:t> Đ</a:t>
            </a:r>
            <a:r>
              <a:rPr lang="vi-VN" sz="2200">
                <a:latin typeface="Arial" panose="020B0604020202020204" pitchFamily="34" charset="0"/>
                <a:cs typeface="Arial" panose="020B0604020202020204" pitchFamily="34" charset="0"/>
              </a:rPr>
              <a:t>ư</a:t>
            </a:r>
            <a:r>
              <a:rPr lang="en-US" sz="2200">
                <a:latin typeface="Arial" panose="020B0604020202020204" pitchFamily="34" charset="0"/>
                <a:cs typeface="Arial" panose="020B0604020202020204" pitchFamily="34" charset="0"/>
              </a:rPr>
              <a:t>ợc tích hợp với các ứng dụng khác của Google nh</a:t>
            </a:r>
            <a:r>
              <a:rPr lang="vi-VN" sz="2200">
                <a:latin typeface="Arial" panose="020B0604020202020204" pitchFamily="34" charset="0"/>
                <a:cs typeface="Arial" panose="020B0604020202020204" pitchFamily="34" charset="0"/>
              </a:rPr>
              <a:t>ư</a:t>
            </a:r>
            <a:r>
              <a:rPr lang="en-US" sz="2200">
                <a:latin typeface="Arial" panose="020B0604020202020204" pitchFamily="34" charset="0"/>
                <a:cs typeface="Arial" panose="020B0604020202020204" pitchFamily="34" charset="0"/>
              </a:rPr>
              <a:t> Gmai, Google Docs, Google Forms..</a:t>
            </a:r>
            <a:endParaRPr lang="en-US" sz="2200" b="1">
              <a:latin typeface="Arial" panose="020B0604020202020204" pitchFamily="34" charset="0"/>
              <a:cs typeface="Arial" panose="020B0604020202020204" pitchFamily="34" charset="0"/>
            </a:endParaRPr>
          </a:p>
        </p:txBody>
      </p:sp>
      <p:pic>
        <p:nvPicPr>
          <p:cNvPr id="16" name="Picture 2" descr="Bảng giá Google Drive Không giới hạn - được dùng thử Phong Vũ">
            <a:extLst>
              <a:ext uri="{FF2B5EF4-FFF2-40B4-BE49-F238E27FC236}">
                <a16:creationId xmlns:a16="http://schemas.microsoft.com/office/drawing/2014/main" id="{416438EA-48E7-419D-883F-0B3C8D2060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215" t="13441" r="7443" b="13988"/>
          <a:stretch/>
        </p:blipFill>
        <p:spPr bwMode="auto">
          <a:xfrm>
            <a:off x="8662621" y="3075054"/>
            <a:ext cx="2078466" cy="1831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603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itle 4">
            <a:extLst>
              <a:ext uri="{FF2B5EF4-FFF2-40B4-BE49-F238E27FC236}">
                <a16:creationId xmlns:a16="http://schemas.microsoft.com/office/drawing/2014/main" id="{5B1AEF3A-81B7-465F-A78D-63F36A22DE8F}"/>
              </a:ext>
            </a:extLst>
          </p:cNvPr>
          <p:cNvSpPr>
            <a:spLocks noGrp="1"/>
          </p:cNvSpPr>
          <p:nvPr>
            <p:ph type="title"/>
          </p:nvPr>
        </p:nvSpPr>
        <p:spPr/>
        <p:txBody>
          <a:bodyPr/>
          <a:lstStyle/>
          <a:p>
            <a:r>
              <a:rPr lang="en-US" altLang="en-US" sz="4500">
                <a:solidFill>
                  <a:srgbClr val="0000D0"/>
                </a:solidFill>
                <a:latin typeface="Arial" panose="020B0604020202020204" pitchFamily="34" charset="0"/>
                <a:cs typeface="Arial" panose="020B0604020202020204" pitchFamily="34" charset="0"/>
              </a:rPr>
              <a:t>Sử dụng Google Drive</a:t>
            </a:r>
          </a:p>
        </p:txBody>
      </p:sp>
      <p:sp>
        <p:nvSpPr>
          <p:cNvPr id="3" name="Content Placeholder 2">
            <a:extLst>
              <a:ext uri="{FF2B5EF4-FFF2-40B4-BE49-F238E27FC236}">
                <a16:creationId xmlns:a16="http://schemas.microsoft.com/office/drawing/2014/main" id="{3729E057-9B7C-4D25-9A90-190F8C2F7DDA}"/>
              </a:ext>
            </a:extLst>
          </p:cNvPr>
          <p:cNvSpPr>
            <a:spLocks noGrp="1"/>
          </p:cNvSpPr>
          <p:nvPr>
            <p:ph idx="1"/>
          </p:nvPr>
        </p:nvSpPr>
        <p:spPr>
          <a:xfrm>
            <a:off x="931335" y="2247901"/>
            <a:ext cx="10329333" cy="2817585"/>
          </a:xfrm>
        </p:spPr>
        <p:txBody>
          <a:bodyPr/>
          <a:lstStyle/>
          <a:p>
            <a:pPr marL="514350" indent="-514350">
              <a:buClr>
                <a:srgbClr val="6600FF"/>
              </a:buClr>
              <a:buFont typeface="+mj-lt"/>
              <a:buAutoNum type="arabicPeriod"/>
            </a:pPr>
            <a:r>
              <a:rPr lang="en-US" sz="3500">
                <a:solidFill>
                  <a:srgbClr val="0000D0"/>
                </a:solidFill>
                <a:latin typeface="Arial" panose="020B0604020202020204" pitchFamily="34" charset="0"/>
                <a:cs typeface="Arial" panose="020B0604020202020204" pitchFamily="34" charset="0"/>
              </a:rPr>
              <a:t> Tạo th</a:t>
            </a:r>
            <a:r>
              <a:rPr lang="vi-VN" sz="3500">
                <a:solidFill>
                  <a:srgbClr val="0000D0"/>
                </a:solidFill>
                <a:latin typeface="Arial" panose="020B0604020202020204" pitchFamily="34" charset="0"/>
                <a:cs typeface="Arial" panose="020B0604020202020204" pitchFamily="34" charset="0"/>
              </a:rPr>
              <a:t>ư</a:t>
            </a:r>
            <a:r>
              <a:rPr lang="en-US" sz="3500">
                <a:solidFill>
                  <a:srgbClr val="0000D0"/>
                </a:solidFill>
                <a:latin typeface="Arial" panose="020B0604020202020204" pitchFamily="34" charset="0"/>
                <a:cs typeface="Arial" panose="020B0604020202020204" pitchFamily="34" charset="0"/>
              </a:rPr>
              <a:t> mục trong Google Driver</a:t>
            </a:r>
          </a:p>
          <a:p>
            <a:pPr marL="514350" indent="-514350">
              <a:buClr>
                <a:srgbClr val="6600FF"/>
              </a:buClr>
              <a:buFont typeface="+mj-lt"/>
              <a:buAutoNum type="arabicPeriod"/>
            </a:pPr>
            <a:r>
              <a:rPr lang="en-US" sz="3500">
                <a:solidFill>
                  <a:srgbClr val="0000D0"/>
                </a:solidFill>
                <a:latin typeface="Arial" panose="020B0604020202020204" pitchFamily="34" charset="0"/>
                <a:cs typeface="Arial" panose="020B0604020202020204" pitchFamily="34" charset="0"/>
              </a:rPr>
              <a:t> Tải tệp lên Google Driver</a:t>
            </a:r>
          </a:p>
          <a:p>
            <a:pPr marL="514350" indent="-514350">
              <a:buClr>
                <a:srgbClr val="6600FF"/>
              </a:buClr>
              <a:buFont typeface="+mj-lt"/>
              <a:buAutoNum type="arabicPeriod"/>
            </a:pPr>
            <a:r>
              <a:rPr lang="en-US" sz="3500">
                <a:solidFill>
                  <a:srgbClr val="0000D0"/>
                </a:solidFill>
                <a:latin typeface="Arial" panose="020B0604020202020204" pitchFamily="34" charset="0"/>
                <a:cs typeface="Arial" panose="020B0604020202020204" pitchFamily="34" charset="0"/>
              </a:rPr>
              <a:t> Tải tệp về máy tính</a:t>
            </a:r>
          </a:p>
          <a:p>
            <a:pPr marL="514350" indent="-514350">
              <a:buClr>
                <a:srgbClr val="6600FF"/>
              </a:buClr>
              <a:buFont typeface="+mj-lt"/>
              <a:buAutoNum type="arabicPeriod"/>
            </a:pPr>
            <a:r>
              <a:rPr lang="en-US" sz="3500">
                <a:solidFill>
                  <a:srgbClr val="0000D0"/>
                </a:solidFill>
                <a:latin typeface="Arial" panose="020B0604020202020204" pitchFamily="34" charset="0"/>
                <a:cs typeface="Arial" panose="020B0604020202020204" pitchFamily="34" charset="0"/>
              </a:rPr>
              <a:t> Chia sẻ dữ liệu (Phân quyền ng</a:t>
            </a:r>
            <a:r>
              <a:rPr lang="vi-VN" sz="3500">
                <a:solidFill>
                  <a:srgbClr val="0000D0"/>
                </a:solidFill>
                <a:latin typeface="Arial" panose="020B0604020202020204" pitchFamily="34" charset="0"/>
                <a:cs typeface="Arial" panose="020B0604020202020204" pitchFamily="34" charset="0"/>
              </a:rPr>
              <a:t>ư</a:t>
            </a:r>
            <a:r>
              <a:rPr lang="en-US" sz="3500">
                <a:solidFill>
                  <a:srgbClr val="0000D0"/>
                </a:solidFill>
                <a:latin typeface="Arial" panose="020B0604020202020204" pitchFamily="34" charset="0"/>
                <a:cs typeface="Arial" panose="020B0604020202020204" pitchFamily="34" charset="0"/>
              </a:rPr>
              <a:t>ời sử dụng)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10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1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8B2D90-C8D5-4569-9F26-DFFD89CB79E0}"/>
              </a:ext>
            </a:extLst>
          </p:cNvPr>
          <p:cNvGrpSpPr/>
          <p:nvPr/>
        </p:nvGrpSpPr>
        <p:grpSpPr>
          <a:xfrm>
            <a:off x="-49547" y="0"/>
            <a:ext cx="12235674" cy="6915218"/>
            <a:chOff x="-99094" y="0"/>
            <a:chExt cx="12235674" cy="6915218"/>
          </a:xfrm>
        </p:grpSpPr>
        <p:sp>
          <p:nvSpPr>
            <p:cNvPr id="28" name="Rectangle 27">
              <a:extLst>
                <a:ext uri="{FF2B5EF4-FFF2-40B4-BE49-F238E27FC236}">
                  <a16:creationId xmlns:a16="http://schemas.microsoft.com/office/drawing/2014/main" id="{BE15E015-E8C0-49F8-BB88-E10943F7237D}"/>
                </a:ext>
              </a:extLst>
            </p:cNvPr>
            <p:cNvSpPr/>
            <p:nvPr/>
          </p:nvSpPr>
          <p:spPr>
            <a:xfrm>
              <a:off x="-55420" y="0"/>
              <a:ext cx="12192000" cy="885825"/>
            </a:xfrm>
            <a:prstGeom prst="rect">
              <a:avLst/>
            </a:prstGeom>
            <a:solidFill>
              <a:srgbClr val="F4B183"/>
            </a:solidFill>
            <a:ln>
              <a:solidFill>
                <a:srgbClr val="F4B18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lvl="0" algn="ctr">
                <a:defRPr/>
              </a:pPr>
              <a:r>
                <a:rPr lang="en-US" sz="2500" b="1">
                  <a:solidFill>
                    <a:srgbClr val="0000D0"/>
                  </a:solidFill>
                  <a:latin typeface="Times New Roman" panose="02020603050405020304" pitchFamily="18" charset="0"/>
                  <a:cs typeface="Times New Roman" panose="02020603050405020304" pitchFamily="18" charset="0"/>
                </a:rPr>
                <a:t>2.  GOOGLE FORM – Biểu mẫu</a:t>
              </a:r>
            </a:p>
          </p:txBody>
        </p:sp>
        <p:pic>
          <p:nvPicPr>
            <p:cNvPr id="37" name="Picture 36">
              <a:extLst>
                <a:ext uri="{FF2B5EF4-FFF2-40B4-BE49-F238E27FC236}">
                  <a16:creationId xmlns:a16="http://schemas.microsoft.com/office/drawing/2014/main" id="{08BD01B0-3B37-4DC8-A324-80ADB2ADC4DD}"/>
                </a:ext>
              </a:extLst>
            </p:cNvPr>
            <p:cNvPicPr>
              <a:picLocks noChangeAspect="1"/>
            </p:cNvPicPr>
            <p:nvPr/>
          </p:nvPicPr>
          <p:blipFill>
            <a:blip r:embed="rId2"/>
            <a:stretch>
              <a:fillRect/>
            </a:stretch>
          </p:blipFill>
          <p:spPr>
            <a:xfrm>
              <a:off x="0" y="5996735"/>
              <a:ext cx="2457450" cy="885825"/>
            </a:xfrm>
            <a:prstGeom prst="rect">
              <a:avLst/>
            </a:prstGeom>
          </p:spPr>
        </p:pic>
        <p:sp>
          <p:nvSpPr>
            <p:cNvPr id="38" name="TextBox 37">
              <a:extLst>
                <a:ext uri="{FF2B5EF4-FFF2-40B4-BE49-F238E27FC236}">
                  <a16:creationId xmlns:a16="http://schemas.microsoft.com/office/drawing/2014/main" id="{B809A762-68D4-4840-A63A-51C34A156FD1}"/>
                </a:ext>
              </a:extLst>
            </p:cNvPr>
            <p:cNvSpPr txBox="1"/>
            <p:nvPr/>
          </p:nvSpPr>
          <p:spPr>
            <a:xfrm>
              <a:off x="-99094" y="6545886"/>
              <a:ext cx="154401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TH Tân Bình</a:t>
              </a:r>
            </a:p>
          </p:txBody>
        </p:sp>
      </p:grpSp>
      <p:sp>
        <p:nvSpPr>
          <p:cNvPr id="15" name="TextBox 14">
            <a:extLst>
              <a:ext uri="{FF2B5EF4-FFF2-40B4-BE49-F238E27FC236}">
                <a16:creationId xmlns:a16="http://schemas.microsoft.com/office/drawing/2014/main" id="{3DF1306A-9987-493D-A0EB-A0B03FC0C1E5}"/>
              </a:ext>
            </a:extLst>
          </p:cNvPr>
          <p:cNvSpPr txBox="1"/>
          <p:nvPr/>
        </p:nvSpPr>
        <p:spPr>
          <a:xfrm>
            <a:off x="1017546" y="1445337"/>
            <a:ext cx="9123982" cy="90024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500" b="1">
                <a:solidFill>
                  <a:srgbClr val="0000D0"/>
                </a:solidFill>
                <a:latin typeface="Arial" panose="020B0604020202020204" pitchFamily="34" charset="0"/>
                <a:cs typeface="Arial" panose="020B0604020202020204" pitchFamily="34" charset="0"/>
              </a:rPr>
              <a:t>1. Lợi ích việc tạo Google Form</a:t>
            </a:r>
          </a:p>
          <a:p>
            <a:pPr marL="288925" marR="0" lvl="0" indent="-288925" algn="l" defTabSz="4572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E8AC399-D05D-4DCF-809D-17F78715EDF2}"/>
              </a:ext>
            </a:extLst>
          </p:cNvPr>
          <p:cNvSpPr/>
          <p:nvPr/>
        </p:nvSpPr>
        <p:spPr>
          <a:xfrm>
            <a:off x="1017546" y="2284694"/>
            <a:ext cx="8791473" cy="3076548"/>
          </a:xfrm>
          <a:prstGeom prst="rect">
            <a:avLst/>
          </a:prstGeom>
        </p:spPr>
        <p:txBody>
          <a:bodyPr wrap="square">
            <a:spAutoFit/>
          </a:bodyPr>
          <a:lstStyle/>
          <a:p>
            <a:pPr marL="457200" indent="-457200" algn="just">
              <a:lnSpc>
                <a:spcPct val="150000"/>
              </a:lnSpc>
              <a:buFont typeface="Wingdings" panose="05000000000000000000" pitchFamily="2" charset="2"/>
              <a:buChar char="Ø"/>
            </a:pPr>
            <a:r>
              <a:rPr lang="vi-VN" sz="2200">
                <a:cs typeface="Arial" panose="020B0604020202020204" pitchFamily="34" charset="0"/>
              </a:rPr>
              <a:t>Google Form giúp </a:t>
            </a:r>
            <a:r>
              <a:rPr lang="en-US" sz="2200">
                <a:latin typeface="Arial" panose="020B0604020202020204" pitchFamily="34" charset="0"/>
                <a:cs typeface="Arial" panose="020B0604020202020204" pitchFamily="34" charset="0"/>
              </a:rPr>
              <a:t>ng</a:t>
            </a:r>
            <a:r>
              <a:rPr lang="vi-VN" sz="2200">
                <a:cs typeface="Arial" panose="020B0604020202020204" pitchFamily="34" charset="0"/>
              </a:rPr>
              <a:t>ư</a:t>
            </a:r>
            <a:r>
              <a:rPr lang="en-US" sz="2200">
                <a:latin typeface="Arial" panose="020B0604020202020204" pitchFamily="34" charset="0"/>
                <a:cs typeface="Arial" panose="020B0604020202020204" pitchFamily="34" charset="0"/>
              </a:rPr>
              <a:t>ời dùng</a:t>
            </a:r>
            <a:r>
              <a:rPr lang="vi-VN" sz="2200">
                <a:cs typeface="Arial" panose="020B0604020202020204" pitchFamily="34" charset="0"/>
              </a:rPr>
              <a:t> có thể khảo sát nhanh, hay thu thập nhiều ý kiến và những câu trả lời của nhiều người về một vấn đề nào đó.</a:t>
            </a:r>
            <a:r>
              <a:rPr lang="en-US" sz="2200">
                <a:latin typeface="Arial" panose="020B0604020202020204" pitchFamily="34" charset="0"/>
                <a:cs typeface="Arial" panose="020B0604020202020204" pitchFamily="34" charset="0"/>
              </a:rPr>
              <a:t>.</a:t>
            </a:r>
            <a:endParaRPr lang="en-US" sz="2200"/>
          </a:p>
          <a:p>
            <a:pPr marL="457200" indent="-457200" algn="just">
              <a:lnSpc>
                <a:spcPct val="150000"/>
              </a:lnSpc>
              <a:buFont typeface="Wingdings" panose="05000000000000000000" pitchFamily="2" charset="2"/>
              <a:buChar char="Ø"/>
            </a:pPr>
            <a:r>
              <a:rPr lang="vi-VN" sz="2200"/>
              <a:t>Tạo bảng thu nhập thông tin một cách dễ dàng và nhanh chóng.</a:t>
            </a:r>
          </a:p>
          <a:p>
            <a:pPr marL="457200" indent="-457200" algn="just">
              <a:lnSpc>
                <a:spcPct val="150000"/>
              </a:lnSpc>
              <a:buFont typeface="Wingdings" panose="05000000000000000000" pitchFamily="2" charset="2"/>
              <a:buChar char="Ø"/>
            </a:pPr>
            <a:r>
              <a:rPr lang="vi-VN" sz="2200"/>
              <a:t>Nhận được nhiều khảo sát từ việc tạo biểu mẫu để có ý kiến, kết quả tốt nhất.</a:t>
            </a:r>
          </a:p>
        </p:txBody>
      </p:sp>
      <p:pic>
        <p:nvPicPr>
          <p:cNvPr id="8" name="Picture 2" descr="logo google form | Tìm ở đây">
            <a:extLst>
              <a:ext uri="{FF2B5EF4-FFF2-40B4-BE49-F238E27FC236}">
                <a16:creationId xmlns:a16="http://schemas.microsoft.com/office/drawing/2014/main" id="{3C91555C-7E49-4AEE-AC3F-F89652E041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9019" y="2801455"/>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81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8B2D90-C8D5-4569-9F26-DFFD89CB79E0}"/>
              </a:ext>
            </a:extLst>
          </p:cNvPr>
          <p:cNvGrpSpPr/>
          <p:nvPr/>
        </p:nvGrpSpPr>
        <p:grpSpPr>
          <a:xfrm>
            <a:off x="-49547" y="0"/>
            <a:ext cx="12235674" cy="6915218"/>
            <a:chOff x="-99094" y="0"/>
            <a:chExt cx="12235674" cy="6915218"/>
          </a:xfrm>
        </p:grpSpPr>
        <p:sp>
          <p:nvSpPr>
            <p:cNvPr id="28" name="Rectangle 27">
              <a:extLst>
                <a:ext uri="{FF2B5EF4-FFF2-40B4-BE49-F238E27FC236}">
                  <a16:creationId xmlns:a16="http://schemas.microsoft.com/office/drawing/2014/main" id="{BE15E015-E8C0-49F8-BB88-E10943F7237D}"/>
                </a:ext>
              </a:extLst>
            </p:cNvPr>
            <p:cNvSpPr/>
            <p:nvPr/>
          </p:nvSpPr>
          <p:spPr>
            <a:xfrm>
              <a:off x="-55420" y="0"/>
              <a:ext cx="12192000" cy="885825"/>
            </a:xfrm>
            <a:prstGeom prst="rect">
              <a:avLst/>
            </a:prstGeom>
            <a:solidFill>
              <a:srgbClr val="F4B183"/>
            </a:solidFill>
            <a:ln>
              <a:solidFill>
                <a:srgbClr val="F4B18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lvl="0" algn="ctr">
                <a:defRPr/>
              </a:pPr>
              <a:r>
                <a:rPr lang="en-US" sz="2500" b="1">
                  <a:solidFill>
                    <a:srgbClr val="0000D0"/>
                  </a:solidFill>
                  <a:latin typeface="Times New Roman" panose="02020603050405020304" pitchFamily="18" charset="0"/>
                  <a:cs typeface="Times New Roman" panose="02020603050405020304" pitchFamily="18" charset="0"/>
                </a:rPr>
                <a:t>2.  GOOGLE FORM – Biểu mẫu</a:t>
              </a:r>
            </a:p>
          </p:txBody>
        </p:sp>
        <p:pic>
          <p:nvPicPr>
            <p:cNvPr id="37" name="Picture 36">
              <a:extLst>
                <a:ext uri="{FF2B5EF4-FFF2-40B4-BE49-F238E27FC236}">
                  <a16:creationId xmlns:a16="http://schemas.microsoft.com/office/drawing/2014/main" id="{08BD01B0-3B37-4DC8-A324-80ADB2ADC4DD}"/>
                </a:ext>
              </a:extLst>
            </p:cNvPr>
            <p:cNvPicPr>
              <a:picLocks noChangeAspect="1"/>
            </p:cNvPicPr>
            <p:nvPr/>
          </p:nvPicPr>
          <p:blipFill>
            <a:blip r:embed="rId2"/>
            <a:stretch>
              <a:fillRect/>
            </a:stretch>
          </p:blipFill>
          <p:spPr>
            <a:xfrm>
              <a:off x="0" y="5996735"/>
              <a:ext cx="2457450" cy="885825"/>
            </a:xfrm>
            <a:prstGeom prst="rect">
              <a:avLst/>
            </a:prstGeom>
          </p:spPr>
        </p:pic>
        <p:sp>
          <p:nvSpPr>
            <p:cNvPr id="38" name="TextBox 37">
              <a:extLst>
                <a:ext uri="{FF2B5EF4-FFF2-40B4-BE49-F238E27FC236}">
                  <a16:creationId xmlns:a16="http://schemas.microsoft.com/office/drawing/2014/main" id="{B809A762-68D4-4840-A63A-51C34A156FD1}"/>
                </a:ext>
              </a:extLst>
            </p:cNvPr>
            <p:cNvSpPr txBox="1"/>
            <p:nvPr/>
          </p:nvSpPr>
          <p:spPr>
            <a:xfrm>
              <a:off x="-99094" y="6545886"/>
              <a:ext cx="154401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TH Tân Bình</a:t>
              </a:r>
            </a:p>
          </p:txBody>
        </p:sp>
      </p:grpSp>
      <p:sp>
        <p:nvSpPr>
          <p:cNvPr id="15" name="TextBox 14">
            <a:extLst>
              <a:ext uri="{FF2B5EF4-FFF2-40B4-BE49-F238E27FC236}">
                <a16:creationId xmlns:a16="http://schemas.microsoft.com/office/drawing/2014/main" id="{3DF1306A-9987-493D-A0EB-A0B03FC0C1E5}"/>
              </a:ext>
            </a:extLst>
          </p:cNvPr>
          <p:cNvSpPr txBox="1"/>
          <p:nvPr/>
        </p:nvSpPr>
        <p:spPr>
          <a:xfrm>
            <a:off x="1391618" y="1296672"/>
            <a:ext cx="9123982" cy="4770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500" b="1">
                <a:solidFill>
                  <a:srgbClr val="0000D0"/>
                </a:solidFill>
                <a:latin typeface="Arial" panose="020B0604020202020204" pitchFamily="34" charset="0"/>
                <a:cs typeface="Arial" panose="020B0604020202020204" pitchFamily="34" charset="0"/>
              </a:rPr>
              <a:t>2. Cách tạo Google Form </a:t>
            </a:r>
          </a:p>
        </p:txBody>
      </p:sp>
      <p:sp>
        <p:nvSpPr>
          <p:cNvPr id="7" name="TextBox 6">
            <a:extLst>
              <a:ext uri="{FF2B5EF4-FFF2-40B4-BE49-F238E27FC236}">
                <a16:creationId xmlns:a16="http://schemas.microsoft.com/office/drawing/2014/main" id="{56552DEB-909F-4DF6-A0DD-9B8B6917C299}"/>
              </a:ext>
            </a:extLst>
          </p:cNvPr>
          <p:cNvSpPr txBox="1"/>
          <p:nvPr/>
        </p:nvSpPr>
        <p:spPr>
          <a:xfrm>
            <a:off x="2173338" y="2085180"/>
            <a:ext cx="4740080"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a:latin typeface="Arial" panose="020B0604020202020204" pitchFamily="34" charset="0"/>
                <a:cs typeface="Arial" panose="020B0604020202020204" pitchFamily="34" charset="0"/>
              </a:rPr>
              <a:t>+ Cách tạo Google Form</a:t>
            </a:r>
          </a:p>
        </p:txBody>
      </p:sp>
      <p:sp>
        <p:nvSpPr>
          <p:cNvPr id="4" name="Rectangle 3">
            <a:extLst>
              <a:ext uri="{FF2B5EF4-FFF2-40B4-BE49-F238E27FC236}">
                <a16:creationId xmlns:a16="http://schemas.microsoft.com/office/drawing/2014/main" id="{74027ACF-7CCA-4865-9828-9BD908380687}"/>
              </a:ext>
            </a:extLst>
          </p:cNvPr>
          <p:cNvSpPr/>
          <p:nvPr/>
        </p:nvSpPr>
        <p:spPr>
          <a:xfrm>
            <a:off x="2173338" y="2548725"/>
            <a:ext cx="6096000" cy="3076548"/>
          </a:xfrm>
          <a:prstGeom prst="rect">
            <a:avLst/>
          </a:prstGeom>
        </p:spPr>
        <p:txBody>
          <a:bodyPr>
            <a:spAutoFit/>
          </a:bodyPr>
          <a:lstStyle/>
          <a:p>
            <a:pPr>
              <a:lnSpc>
                <a:spcPct val="150000"/>
              </a:lnSpc>
            </a:pPr>
            <a:r>
              <a:rPr lang="en-US" sz="2200">
                <a:solidFill>
                  <a:srgbClr val="111111"/>
                </a:solidFill>
                <a:latin typeface="Arial" panose="020B0604020202020204" pitchFamily="34" charset="0"/>
                <a:cs typeface="Arial" panose="020B0604020202020204" pitchFamily="34" charset="0"/>
              </a:rPr>
              <a:t>+ T</a:t>
            </a:r>
            <a:r>
              <a:rPr lang="vi-VN" sz="2200">
                <a:solidFill>
                  <a:srgbClr val="111111"/>
                </a:solidFill>
                <a:latin typeface="Arial" panose="020B0604020202020204" pitchFamily="34" charset="0"/>
                <a:cs typeface="Arial" panose="020B0604020202020204" pitchFamily="34" charset="0"/>
              </a:rPr>
              <a:t>hêm tiêu đề mới cho Google Form </a:t>
            </a:r>
          </a:p>
          <a:p>
            <a:pPr>
              <a:lnSpc>
                <a:spcPct val="150000"/>
              </a:lnSpc>
            </a:pPr>
            <a:r>
              <a:rPr lang="en-US" sz="2200">
                <a:solidFill>
                  <a:srgbClr val="111111"/>
                </a:solidFill>
                <a:latin typeface="Arial" panose="020B0604020202020204" pitchFamily="34" charset="0"/>
                <a:cs typeface="Arial" panose="020B0604020202020204" pitchFamily="34" charset="0"/>
              </a:rPr>
              <a:t>+ T</a:t>
            </a:r>
            <a:r>
              <a:rPr lang="vi-VN" sz="2200">
                <a:solidFill>
                  <a:srgbClr val="111111"/>
                </a:solidFill>
                <a:latin typeface="Arial" panose="020B0604020202020204" pitchFamily="34" charset="0"/>
                <a:cs typeface="Arial" panose="020B0604020202020204" pitchFamily="34" charset="0"/>
              </a:rPr>
              <a:t>ạo câu hỏi trên Google Form</a:t>
            </a:r>
            <a:r>
              <a:rPr lang="en-US" sz="2200">
                <a:solidFill>
                  <a:srgbClr val="111111"/>
                </a:solidFill>
                <a:latin typeface="Arial" panose="020B0604020202020204" pitchFamily="34" charset="0"/>
                <a:cs typeface="Arial" panose="020B0604020202020204" pitchFamily="34" charset="0"/>
              </a:rPr>
              <a:t>.</a:t>
            </a:r>
            <a:endParaRPr lang="vi-VN" sz="2200">
              <a:solidFill>
                <a:srgbClr val="111111"/>
              </a:solidFill>
              <a:latin typeface="Arial" panose="020B0604020202020204" pitchFamily="34" charset="0"/>
              <a:cs typeface="Arial" panose="020B0604020202020204" pitchFamily="34" charset="0"/>
            </a:endParaRPr>
          </a:p>
          <a:p>
            <a:pPr>
              <a:lnSpc>
                <a:spcPct val="150000"/>
              </a:lnSpc>
            </a:pPr>
            <a:r>
              <a:rPr lang="en-US" sz="2200">
                <a:solidFill>
                  <a:srgbClr val="111111"/>
                </a:solidFill>
                <a:latin typeface="Arial" panose="020B0604020202020204" pitchFamily="34" charset="0"/>
                <a:cs typeface="Arial" panose="020B0604020202020204" pitchFamily="34" charset="0"/>
              </a:rPr>
              <a:t>+ C</a:t>
            </a:r>
            <a:r>
              <a:rPr lang="vi-VN" sz="2200">
                <a:solidFill>
                  <a:srgbClr val="111111"/>
                </a:solidFill>
                <a:latin typeface="Arial" panose="020B0604020202020204" pitchFamily="34" charset="0"/>
                <a:cs typeface="Arial" panose="020B0604020202020204" pitchFamily="34" charset="0"/>
              </a:rPr>
              <a:t>hèn hình/video vào Google Form</a:t>
            </a:r>
          </a:p>
          <a:p>
            <a:pPr>
              <a:lnSpc>
                <a:spcPct val="150000"/>
              </a:lnSpc>
            </a:pPr>
            <a:r>
              <a:rPr lang="en-US" sz="2200">
                <a:solidFill>
                  <a:srgbClr val="111111"/>
                </a:solidFill>
                <a:latin typeface="Arial" panose="020B0604020202020204" pitchFamily="34" charset="0"/>
                <a:cs typeface="Arial" panose="020B0604020202020204" pitchFamily="34" charset="0"/>
              </a:rPr>
              <a:t>+ T</a:t>
            </a:r>
            <a:r>
              <a:rPr lang="vi-VN" sz="2200">
                <a:solidFill>
                  <a:srgbClr val="111111"/>
                </a:solidFill>
                <a:latin typeface="Arial" panose="020B0604020202020204" pitchFamily="34" charset="0"/>
                <a:cs typeface="Arial" panose="020B0604020202020204" pitchFamily="34" charset="0"/>
              </a:rPr>
              <a:t>ách biểu mẫu trong Google Form</a:t>
            </a:r>
          </a:p>
          <a:p>
            <a:pPr>
              <a:lnSpc>
                <a:spcPct val="150000"/>
              </a:lnSpc>
            </a:pPr>
            <a:r>
              <a:rPr lang="en-US" sz="2200">
                <a:solidFill>
                  <a:srgbClr val="111111"/>
                </a:solidFill>
                <a:latin typeface="Arial" panose="020B0604020202020204" pitchFamily="34" charset="0"/>
                <a:cs typeface="Arial" panose="020B0604020202020204" pitchFamily="34" charset="0"/>
              </a:rPr>
              <a:t>+ C</a:t>
            </a:r>
            <a:r>
              <a:rPr lang="vi-VN" sz="2200">
                <a:solidFill>
                  <a:srgbClr val="111111"/>
                </a:solidFill>
                <a:latin typeface="Arial" panose="020B0604020202020204" pitchFamily="34" charset="0"/>
                <a:cs typeface="Arial" panose="020B0604020202020204" pitchFamily="34" charset="0"/>
              </a:rPr>
              <a:t>họn màu nền cho Google Form</a:t>
            </a:r>
          </a:p>
          <a:p>
            <a:pPr>
              <a:lnSpc>
                <a:spcPct val="150000"/>
              </a:lnSpc>
            </a:pPr>
            <a:r>
              <a:rPr lang="en-US" sz="2200">
                <a:solidFill>
                  <a:srgbClr val="111111"/>
                </a:solidFill>
                <a:latin typeface="Arial" panose="020B0604020202020204" pitchFamily="34" charset="0"/>
                <a:cs typeface="Arial" panose="020B0604020202020204" pitchFamily="34" charset="0"/>
              </a:rPr>
              <a:t>+ G</a:t>
            </a:r>
            <a:r>
              <a:rPr lang="vi-VN" sz="2200">
                <a:solidFill>
                  <a:srgbClr val="111111"/>
                </a:solidFill>
                <a:latin typeface="Arial" panose="020B0604020202020204" pitchFamily="34" charset="0"/>
                <a:cs typeface="Arial" panose="020B0604020202020204" pitchFamily="34" charset="0"/>
              </a:rPr>
              <a:t>ửi biểu mẫu</a:t>
            </a:r>
            <a:r>
              <a:rPr lang="en-US" sz="2200">
                <a:solidFill>
                  <a:srgbClr val="111111"/>
                </a:solidFill>
                <a:latin typeface="Arial" panose="020B0604020202020204" pitchFamily="34" charset="0"/>
                <a:cs typeface="Arial" panose="020B0604020202020204" pitchFamily="34" charset="0"/>
              </a:rPr>
              <a:t>. </a:t>
            </a:r>
            <a:endParaRPr lang="vi-VN" sz="2200" b="0" i="0">
              <a:solidFill>
                <a:srgbClr val="111111"/>
              </a:solidFill>
              <a:effectLst/>
              <a:latin typeface="Arial" panose="020B0604020202020204" pitchFamily="34" charset="0"/>
              <a:cs typeface="Arial" panose="020B0604020202020204" pitchFamily="34" charset="0"/>
            </a:endParaRPr>
          </a:p>
        </p:txBody>
      </p:sp>
      <p:pic>
        <p:nvPicPr>
          <p:cNvPr id="1026" name="Picture 2" descr="logo google form | Tìm ở đây">
            <a:extLst>
              <a:ext uri="{FF2B5EF4-FFF2-40B4-BE49-F238E27FC236}">
                <a16:creationId xmlns:a16="http://schemas.microsoft.com/office/drawing/2014/main" id="{3F141E9A-27BD-499A-8F5B-86FF9AFC3A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3055" y="2548725"/>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69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ipe(left)">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8B2D90-C8D5-4569-9F26-DFFD89CB79E0}"/>
              </a:ext>
            </a:extLst>
          </p:cNvPr>
          <p:cNvGrpSpPr/>
          <p:nvPr/>
        </p:nvGrpSpPr>
        <p:grpSpPr>
          <a:xfrm>
            <a:off x="-49547" y="0"/>
            <a:ext cx="12235674" cy="6915218"/>
            <a:chOff x="-99094" y="0"/>
            <a:chExt cx="12235674" cy="6915218"/>
          </a:xfrm>
        </p:grpSpPr>
        <p:sp>
          <p:nvSpPr>
            <p:cNvPr id="28" name="Rectangle 27">
              <a:extLst>
                <a:ext uri="{FF2B5EF4-FFF2-40B4-BE49-F238E27FC236}">
                  <a16:creationId xmlns:a16="http://schemas.microsoft.com/office/drawing/2014/main" id="{BE15E015-E8C0-49F8-BB88-E10943F7237D}"/>
                </a:ext>
              </a:extLst>
            </p:cNvPr>
            <p:cNvSpPr/>
            <p:nvPr/>
          </p:nvSpPr>
          <p:spPr>
            <a:xfrm>
              <a:off x="-55420" y="0"/>
              <a:ext cx="12192000" cy="801073"/>
            </a:xfrm>
            <a:prstGeom prst="rect">
              <a:avLst/>
            </a:prstGeom>
            <a:solidFill>
              <a:srgbClr val="F4B183"/>
            </a:solidFill>
            <a:ln>
              <a:solidFill>
                <a:srgbClr val="F4B18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lvl="0" algn="ctr">
                <a:defRPr/>
              </a:pPr>
              <a:r>
                <a:rPr lang="en-US" sz="2500" b="1">
                  <a:solidFill>
                    <a:srgbClr val="0000D0"/>
                  </a:solidFill>
                  <a:latin typeface="Times New Roman" panose="02020603050405020304" pitchFamily="18" charset="0"/>
                  <a:cs typeface="Times New Roman" panose="02020603050405020304" pitchFamily="18" charset="0"/>
                </a:rPr>
                <a:t>3.  GIỚI THIỆU HỆ THỐNG QUIZIZZ.COM</a:t>
              </a:r>
            </a:p>
          </p:txBody>
        </p:sp>
        <p:pic>
          <p:nvPicPr>
            <p:cNvPr id="37" name="Picture 36">
              <a:extLst>
                <a:ext uri="{FF2B5EF4-FFF2-40B4-BE49-F238E27FC236}">
                  <a16:creationId xmlns:a16="http://schemas.microsoft.com/office/drawing/2014/main" id="{08BD01B0-3B37-4DC8-A324-80ADB2ADC4DD}"/>
                </a:ext>
              </a:extLst>
            </p:cNvPr>
            <p:cNvPicPr>
              <a:picLocks noChangeAspect="1"/>
            </p:cNvPicPr>
            <p:nvPr/>
          </p:nvPicPr>
          <p:blipFill>
            <a:blip r:embed="rId2"/>
            <a:stretch>
              <a:fillRect/>
            </a:stretch>
          </p:blipFill>
          <p:spPr>
            <a:xfrm>
              <a:off x="0" y="5996735"/>
              <a:ext cx="2457450" cy="885825"/>
            </a:xfrm>
            <a:prstGeom prst="rect">
              <a:avLst/>
            </a:prstGeom>
          </p:spPr>
        </p:pic>
        <p:sp>
          <p:nvSpPr>
            <p:cNvPr id="38" name="TextBox 37">
              <a:extLst>
                <a:ext uri="{FF2B5EF4-FFF2-40B4-BE49-F238E27FC236}">
                  <a16:creationId xmlns:a16="http://schemas.microsoft.com/office/drawing/2014/main" id="{B809A762-68D4-4840-A63A-51C34A156FD1}"/>
                </a:ext>
              </a:extLst>
            </p:cNvPr>
            <p:cNvSpPr txBox="1"/>
            <p:nvPr/>
          </p:nvSpPr>
          <p:spPr>
            <a:xfrm>
              <a:off x="-99094" y="6545886"/>
              <a:ext cx="154401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TH Tân Bình</a:t>
              </a:r>
            </a:p>
          </p:txBody>
        </p:sp>
      </p:grpSp>
      <p:sp>
        <p:nvSpPr>
          <p:cNvPr id="3" name="Rectangle 2">
            <a:extLst>
              <a:ext uri="{FF2B5EF4-FFF2-40B4-BE49-F238E27FC236}">
                <a16:creationId xmlns:a16="http://schemas.microsoft.com/office/drawing/2014/main" id="{0A7A996F-3877-41AC-A372-938586A6E5BC}"/>
              </a:ext>
            </a:extLst>
          </p:cNvPr>
          <p:cNvSpPr/>
          <p:nvPr/>
        </p:nvSpPr>
        <p:spPr>
          <a:xfrm>
            <a:off x="1178690" y="885825"/>
            <a:ext cx="9461601" cy="5027017"/>
          </a:xfrm>
          <a:prstGeom prst="rect">
            <a:avLst/>
          </a:prstGeom>
        </p:spPr>
        <p:txBody>
          <a:bodyPr wrap="square">
            <a:spAutoFit/>
          </a:bodyPr>
          <a:lstStyle/>
          <a:p>
            <a:pPr algn="just" fontAlgn="base">
              <a:lnSpc>
                <a:spcPct val="150000"/>
              </a:lnSpc>
            </a:pPr>
            <a:r>
              <a:rPr lang="vi-VN" b="1">
                <a:solidFill>
                  <a:srgbClr val="0000D0"/>
                </a:solidFill>
              </a:rPr>
              <a:t>Giới thiệu</a:t>
            </a:r>
          </a:p>
          <a:p>
            <a:pPr algn="just" fontAlgn="base">
              <a:lnSpc>
                <a:spcPct val="150000"/>
              </a:lnSpc>
            </a:pPr>
            <a:r>
              <a:rPr lang="en-US">
                <a:solidFill>
                  <a:srgbClr val="444444"/>
                </a:solidFill>
              </a:rPr>
              <a:t>	</a:t>
            </a:r>
            <a:r>
              <a:rPr lang="vi-VN"/>
              <a:t>Quizizz là một trong những công cụ hỗ trợ kiểm tra, đánh giá trong dạy học khá nổi tiếng và được nhiều thầy cô sử dụng rất hiệu quả</a:t>
            </a:r>
            <a:r>
              <a:rPr lang="vi-VN">
                <a:solidFill>
                  <a:srgbClr val="444444"/>
                </a:solidFill>
              </a:rPr>
              <a:t>.</a:t>
            </a:r>
          </a:p>
          <a:p>
            <a:pPr algn="just" fontAlgn="base">
              <a:lnSpc>
                <a:spcPct val="150000"/>
              </a:lnSpc>
            </a:pPr>
            <a:r>
              <a:rPr lang="vi-VN" b="1">
                <a:solidFill>
                  <a:srgbClr val="0000D0"/>
                </a:solidFill>
              </a:rPr>
              <a:t>Sử dụng Quizizz thầy cô có thể</a:t>
            </a:r>
            <a:r>
              <a:rPr lang="vi-VN" b="1">
                <a:solidFill>
                  <a:srgbClr val="444444"/>
                </a:solidFill>
              </a:rPr>
              <a:t>:</a:t>
            </a:r>
            <a:endParaRPr lang="vi-VN">
              <a:solidFill>
                <a:srgbClr val="444444"/>
              </a:solidFill>
            </a:endParaRPr>
          </a:p>
          <a:p>
            <a:pPr marL="342900" indent="-342900" algn="just" fontAlgn="base">
              <a:lnSpc>
                <a:spcPct val="150000"/>
              </a:lnSpc>
              <a:buFont typeface="Wingdings" panose="05000000000000000000" pitchFamily="2" charset="2"/>
              <a:buChar char="Ø"/>
            </a:pPr>
            <a:r>
              <a:rPr lang="vi-VN"/>
              <a:t>Tạo ra các câu hỏi trắc nghiệm nhằm kiểm tra kiến thức ở các môn học cũng như kiến thức hiểu biết xã hội của học sinh</a:t>
            </a:r>
            <a:r>
              <a:rPr lang="en-US"/>
              <a:t>.</a:t>
            </a:r>
            <a:endParaRPr lang="vi-VN"/>
          </a:p>
          <a:p>
            <a:pPr marL="342900" indent="-342900" algn="just" fontAlgn="base">
              <a:lnSpc>
                <a:spcPct val="150000"/>
              </a:lnSpc>
              <a:buFont typeface="Wingdings" panose="05000000000000000000" pitchFamily="2" charset="2"/>
              <a:buChar char="Ø"/>
            </a:pPr>
            <a:r>
              <a:rPr lang="en-US"/>
              <a:t> </a:t>
            </a:r>
            <a:r>
              <a:rPr lang="vi-VN"/>
              <a:t>Quizizz cho phép thầy cô tiếp cận ngân hàng câu hỏi đa dạng hoặc tự tạo lập bộ câu hỏi phù hợp với mục tiêu kiểm tra đánh giá.</a:t>
            </a:r>
          </a:p>
          <a:p>
            <a:pPr marL="342900" indent="-342900" algn="just" fontAlgn="base">
              <a:lnSpc>
                <a:spcPct val="150000"/>
              </a:lnSpc>
              <a:buFont typeface="Wingdings" panose="05000000000000000000" pitchFamily="2" charset="2"/>
              <a:buChar char="Ø"/>
            </a:pPr>
            <a:r>
              <a:rPr lang="vi-VN"/>
              <a:t>Cho phép học sinh trong cùng một lớp có thể tham gia trả lời câu hỏi trên Quizizz vào cùng một thời điểm do thầy cô quy định</a:t>
            </a:r>
            <a:r>
              <a:rPr lang="en-US"/>
              <a:t>.</a:t>
            </a:r>
          </a:p>
          <a:p>
            <a:pPr marL="342900" indent="-342900" algn="just" fontAlgn="base">
              <a:lnSpc>
                <a:spcPct val="150000"/>
              </a:lnSpc>
              <a:buFont typeface="Wingdings" panose="05000000000000000000" pitchFamily="2" charset="2"/>
              <a:buChar char="Ø"/>
            </a:pPr>
            <a:r>
              <a:rPr lang="vi-VN"/>
              <a:t>Dễ dàng thông báo ngay kết quả và thứ hạng của những người tham gia trả lời câu hỏi nhằm gia tăng hứng thú học tập cho học sinh</a:t>
            </a:r>
            <a:endParaRPr lang="vi-VN" b="0" i="0">
              <a:effectLst/>
            </a:endParaRPr>
          </a:p>
        </p:txBody>
      </p:sp>
    </p:spTree>
    <p:extLst>
      <p:ext uri="{BB962C8B-B14F-4D97-AF65-F5344CB8AC3E}">
        <p14:creationId xmlns:p14="http://schemas.microsoft.com/office/powerpoint/2010/main" val="2760141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8B2D90-C8D5-4569-9F26-DFFD89CB79E0}"/>
              </a:ext>
            </a:extLst>
          </p:cNvPr>
          <p:cNvGrpSpPr/>
          <p:nvPr/>
        </p:nvGrpSpPr>
        <p:grpSpPr>
          <a:xfrm>
            <a:off x="-99094" y="0"/>
            <a:ext cx="12291094" cy="6915218"/>
            <a:chOff x="-99094" y="0"/>
            <a:chExt cx="12291094" cy="6915218"/>
          </a:xfrm>
        </p:grpSpPr>
        <p:sp>
          <p:nvSpPr>
            <p:cNvPr id="28" name="Rectangle 27">
              <a:extLst>
                <a:ext uri="{FF2B5EF4-FFF2-40B4-BE49-F238E27FC236}">
                  <a16:creationId xmlns:a16="http://schemas.microsoft.com/office/drawing/2014/main" id="{BE15E015-E8C0-49F8-BB88-E10943F7237D}"/>
                </a:ext>
              </a:extLst>
            </p:cNvPr>
            <p:cNvSpPr/>
            <p:nvPr/>
          </p:nvSpPr>
          <p:spPr>
            <a:xfrm>
              <a:off x="0" y="0"/>
              <a:ext cx="12192000" cy="905893"/>
            </a:xfrm>
            <a:prstGeom prst="rect">
              <a:avLst/>
            </a:prstGeom>
            <a:solidFill>
              <a:srgbClr val="2E75B6"/>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2500" b="1">
                  <a:solidFill>
                    <a:schemeClr val="bg1"/>
                  </a:solidFill>
                  <a:latin typeface="Times New Roman" panose="02020603050405020304" pitchFamily="18" charset="0"/>
                  <a:cs typeface="Times New Roman" panose="02020603050405020304" pitchFamily="18" charset="0"/>
                </a:rPr>
                <a:t>A. NHÓM CÔNG CỤ HỖ TRỢ SOẠN GIẢNG</a:t>
              </a:r>
            </a:p>
          </p:txBody>
        </p:sp>
        <p:pic>
          <p:nvPicPr>
            <p:cNvPr id="37" name="Picture 36">
              <a:extLst>
                <a:ext uri="{FF2B5EF4-FFF2-40B4-BE49-F238E27FC236}">
                  <a16:creationId xmlns:a16="http://schemas.microsoft.com/office/drawing/2014/main" id="{08BD01B0-3B37-4DC8-A324-80ADB2ADC4DD}"/>
                </a:ext>
              </a:extLst>
            </p:cNvPr>
            <p:cNvPicPr>
              <a:picLocks noChangeAspect="1"/>
            </p:cNvPicPr>
            <p:nvPr/>
          </p:nvPicPr>
          <p:blipFill>
            <a:blip r:embed="rId2"/>
            <a:stretch>
              <a:fillRect/>
            </a:stretch>
          </p:blipFill>
          <p:spPr>
            <a:xfrm>
              <a:off x="0" y="5996735"/>
              <a:ext cx="2457450" cy="885825"/>
            </a:xfrm>
            <a:prstGeom prst="rect">
              <a:avLst/>
            </a:prstGeom>
          </p:spPr>
        </p:pic>
        <p:sp>
          <p:nvSpPr>
            <p:cNvPr id="38" name="TextBox 37">
              <a:extLst>
                <a:ext uri="{FF2B5EF4-FFF2-40B4-BE49-F238E27FC236}">
                  <a16:creationId xmlns:a16="http://schemas.microsoft.com/office/drawing/2014/main" id="{B809A762-68D4-4840-A63A-51C34A156FD1}"/>
                </a:ext>
              </a:extLst>
            </p:cNvPr>
            <p:cNvSpPr txBox="1"/>
            <p:nvPr/>
          </p:nvSpPr>
          <p:spPr>
            <a:xfrm>
              <a:off x="-99094" y="6545886"/>
              <a:ext cx="1544012" cy="369332"/>
            </a:xfrm>
            <a:prstGeom prst="rect">
              <a:avLst/>
            </a:prstGeom>
            <a:noFill/>
          </p:spPr>
          <p:txBody>
            <a:bodyPr wrap="none" rtlCol="0">
              <a:spAutoFit/>
            </a:bodyPr>
            <a:lstStyle/>
            <a:p>
              <a:r>
                <a:rPr lang="en-US" b="1">
                  <a:solidFill>
                    <a:srgbClr val="FF0000"/>
                  </a:solidFill>
                  <a:latin typeface="Arial" panose="020B0604020202020204" pitchFamily="34" charset="0"/>
                  <a:cs typeface="Arial" panose="020B0604020202020204" pitchFamily="34" charset="0"/>
                </a:rPr>
                <a:t>TH Tân Bình</a:t>
              </a:r>
            </a:p>
          </p:txBody>
        </p:sp>
      </p:grpSp>
      <p:grpSp>
        <p:nvGrpSpPr>
          <p:cNvPr id="5" name="Group 4">
            <a:extLst>
              <a:ext uri="{FF2B5EF4-FFF2-40B4-BE49-F238E27FC236}">
                <a16:creationId xmlns:a16="http://schemas.microsoft.com/office/drawing/2014/main" id="{BCE89039-E38B-410A-80FD-AFEC9A6FBE6D}"/>
              </a:ext>
            </a:extLst>
          </p:cNvPr>
          <p:cNvGrpSpPr>
            <a:grpSpLocks noChangeAspect="1"/>
          </p:cNvGrpSpPr>
          <p:nvPr/>
        </p:nvGrpSpPr>
        <p:grpSpPr>
          <a:xfrm>
            <a:off x="1741714" y="1264181"/>
            <a:ext cx="8275556" cy="5383353"/>
            <a:chOff x="0" y="1329496"/>
            <a:chExt cx="8008202" cy="5401056"/>
          </a:xfrm>
        </p:grpSpPr>
        <p:pic>
          <p:nvPicPr>
            <p:cNvPr id="20" name="object 4">
              <a:extLst>
                <a:ext uri="{FF2B5EF4-FFF2-40B4-BE49-F238E27FC236}">
                  <a16:creationId xmlns:a16="http://schemas.microsoft.com/office/drawing/2014/main" id="{922854E9-C887-4D04-9CB4-0BBAFFB77EA7}"/>
                </a:ext>
              </a:extLst>
            </p:cNvPr>
            <p:cNvPicPr/>
            <p:nvPr/>
          </p:nvPicPr>
          <p:blipFill>
            <a:blip r:embed="rId3" cstate="print"/>
            <a:stretch>
              <a:fillRect/>
            </a:stretch>
          </p:blipFill>
          <p:spPr>
            <a:xfrm>
              <a:off x="0" y="1329496"/>
              <a:ext cx="8008202" cy="5401056"/>
            </a:xfrm>
            <a:prstGeom prst="rect">
              <a:avLst/>
            </a:prstGeom>
          </p:spPr>
        </p:pic>
        <p:grpSp>
          <p:nvGrpSpPr>
            <p:cNvPr id="21" name="object 12">
              <a:extLst>
                <a:ext uri="{FF2B5EF4-FFF2-40B4-BE49-F238E27FC236}">
                  <a16:creationId xmlns:a16="http://schemas.microsoft.com/office/drawing/2014/main" id="{AA6010D4-9CE2-4A8E-BDF2-A4FE41F006A3}"/>
                </a:ext>
              </a:extLst>
            </p:cNvPr>
            <p:cNvGrpSpPr/>
            <p:nvPr/>
          </p:nvGrpSpPr>
          <p:grpSpPr>
            <a:xfrm>
              <a:off x="238979" y="2915692"/>
              <a:ext cx="2024380" cy="2007146"/>
              <a:chOff x="3971543" y="2488908"/>
              <a:chExt cx="2024380" cy="2007146"/>
            </a:xfrm>
          </p:grpSpPr>
          <p:sp>
            <p:nvSpPr>
              <p:cNvPr id="22" name="object 13">
                <a:extLst>
                  <a:ext uri="{FF2B5EF4-FFF2-40B4-BE49-F238E27FC236}">
                    <a16:creationId xmlns:a16="http://schemas.microsoft.com/office/drawing/2014/main" id="{2A90EBF1-B0F2-461B-9DD9-8E9C78368963}"/>
                  </a:ext>
                </a:extLst>
              </p:cNvPr>
              <p:cNvSpPr/>
              <p:nvPr/>
            </p:nvSpPr>
            <p:spPr>
              <a:xfrm>
                <a:off x="3971543" y="2488908"/>
                <a:ext cx="2024380" cy="1941830"/>
              </a:xfrm>
              <a:custGeom>
                <a:avLst/>
                <a:gdLst/>
                <a:ahLst/>
                <a:cxnLst/>
                <a:rect l="l" t="t" r="r" b="b"/>
                <a:pathLst>
                  <a:path w="2024379" h="1941829">
                    <a:moveTo>
                      <a:pt x="1011935" y="0"/>
                    </a:moveTo>
                    <a:lnTo>
                      <a:pt x="962902" y="1119"/>
                    </a:lnTo>
                    <a:lnTo>
                      <a:pt x="914471" y="4443"/>
                    </a:lnTo>
                    <a:lnTo>
                      <a:pt x="866697" y="9921"/>
                    </a:lnTo>
                    <a:lnTo>
                      <a:pt x="819630" y="17503"/>
                    </a:lnTo>
                    <a:lnTo>
                      <a:pt x="773326" y="27136"/>
                    </a:lnTo>
                    <a:lnTo>
                      <a:pt x="727836" y="38772"/>
                    </a:lnTo>
                    <a:lnTo>
                      <a:pt x="683214" y="52358"/>
                    </a:lnTo>
                    <a:lnTo>
                      <a:pt x="639512" y="67843"/>
                    </a:lnTo>
                    <a:lnTo>
                      <a:pt x="596784" y="85178"/>
                    </a:lnTo>
                    <a:lnTo>
                      <a:pt x="555083" y="104311"/>
                    </a:lnTo>
                    <a:lnTo>
                      <a:pt x="514461" y="125191"/>
                    </a:lnTo>
                    <a:lnTo>
                      <a:pt x="474972" y="147768"/>
                    </a:lnTo>
                    <a:lnTo>
                      <a:pt x="436669" y="171991"/>
                    </a:lnTo>
                    <a:lnTo>
                      <a:pt x="399604" y="197808"/>
                    </a:lnTo>
                    <a:lnTo>
                      <a:pt x="363830" y="225169"/>
                    </a:lnTo>
                    <a:lnTo>
                      <a:pt x="329401" y="254024"/>
                    </a:lnTo>
                    <a:lnTo>
                      <a:pt x="296370" y="284321"/>
                    </a:lnTo>
                    <a:lnTo>
                      <a:pt x="264789" y="316009"/>
                    </a:lnTo>
                    <a:lnTo>
                      <a:pt x="234712" y="349038"/>
                    </a:lnTo>
                    <a:lnTo>
                      <a:pt x="206191" y="383357"/>
                    </a:lnTo>
                    <a:lnTo>
                      <a:pt x="179279" y="418915"/>
                    </a:lnTo>
                    <a:lnTo>
                      <a:pt x="154030" y="455661"/>
                    </a:lnTo>
                    <a:lnTo>
                      <a:pt x="130497" y="493544"/>
                    </a:lnTo>
                    <a:lnTo>
                      <a:pt x="108731" y="532514"/>
                    </a:lnTo>
                    <a:lnTo>
                      <a:pt x="88788" y="572520"/>
                    </a:lnTo>
                    <a:lnTo>
                      <a:pt x="70718" y="613510"/>
                    </a:lnTo>
                    <a:lnTo>
                      <a:pt x="54576" y="655435"/>
                    </a:lnTo>
                    <a:lnTo>
                      <a:pt x="40415" y="698242"/>
                    </a:lnTo>
                    <a:lnTo>
                      <a:pt x="28286" y="741882"/>
                    </a:lnTo>
                    <a:lnTo>
                      <a:pt x="18244" y="786303"/>
                    </a:lnTo>
                    <a:lnTo>
                      <a:pt x="10342" y="831456"/>
                    </a:lnTo>
                    <a:lnTo>
                      <a:pt x="4631" y="877287"/>
                    </a:lnTo>
                    <a:lnTo>
                      <a:pt x="1166" y="923748"/>
                    </a:lnTo>
                    <a:lnTo>
                      <a:pt x="0" y="970788"/>
                    </a:lnTo>
                    <a:lnTo>
                      <a:pt x="1166" y="1017827"/>
                    </a:lnTo>
                    <a:lnTo>
                      <a:pt x="4631" y="1064288"/>
                    </a:lnTo>
                    <a:lnTo>
                      <a:pt x="10342" y="1110119"/>
                    </a:lnTo>
                    <a:lnTo>
                      <a:pt x="18244" y="1155272"/>
                    </a:lnTo>
                    <a:lnTo>
                      <a:pt x="28286" y="1199693"/>
                    </a:lnTo>
                    <a:lnTo>
                      <a:pt x="40415" y="1243333"/>
                    </a:lnTo>
                    <a:lnTo>
                      <a:pt x="54576" y="1286140"/>
                    </a:lnTo>
                    <a:lnTo>
                      <a:pt x="70718" y="1328065"/>
                    </a:lnTo>
                    <a:lnTo>
                      <a:pt x="88788" y="1369055"/>
                    </a:lnTo>
                    <a:lnTo>
                      <a:pt x="108731" y="1409061"/>
                    </a:lnTo>
                    <a:lnTo>
                      <a:pt x="130497" y="1448031"/>
                    </a:lnTo>
                    <a:lnTo>
                      <a:pt x="154030" y="1485914"/>
                    </a:lnTo>
                    <a:lnTo>
                      <a:pt x="179279" y="1522660"/>
                    </a:lnTo>
                    <a:lnTo>
                      <a:pt x="206191" y="1558218"/>
                    </a:lnTo>
                    <a:lnTo>
                      <a:pt x="234712" y="1592537"/>
                    </a:lnTo>
                    <a:lnTo>
                      <a:pt x="264789" y="1625566"/>
                    </a:lnTo>
                    <a:lnTo>
                      <a:pt x="296370" y="1657254"/>
                    </a:lnTo>
                    <a:lnTo>
                      <a:pt x="329401" y="1687551"/>
                    </a:lnTo>
                    <a:lnTo>
                      <a:pt x="363830" y="1716406"/>
                    </a:lnTo>
                    <a:lnTo>
                      <a:pt x="399604" y="1743767"/>
                    </a:lnTo>
                    <a:lnTo>
                      <a:pt x="436669" y="1769584"/>
                    </a:lnTo>
                    <a:lnTo>
                      <a:pt x="474972" y="1793807"/>
                    </a:lnTo>
                    <a:lnTo>
                      <a:pt x="514461" y="1816384"/>
                    </a:lnTo>
                    <a:lnTo>
                      <a:pt x="555083" y="1837264"/>
                    </a:lnTo>
                    <a:lnTo>
                      <a:pt x="596784" y="1856397"/>
                    </a:lnTo>
                    <a:lnTo>
                      <a:pt x="639512" y="1873732"/>
                    </a:lnTo>
                    <a:lnTo>
                      <a:pt x="683214" y="1889217"/>
                    </a:lnTo>
                    <a:lnTo>
                      <a:pt x="727836" y="1902803"/>
                    </a:lnTo>
                    <a:lnTo>
                      <a:pt x="773326" y="1914439"/>
                    </a:lnTo>
                    <a:lnTo>
                      <a:pt x="819630" y="1924072"/>
                    </a:lnTo>
                    <a:lnTo>
                      <a:pt x="866697" y="1931654"/>
                    </a:lnTo>
                    <a:lnTo>
                      <a:pt x="914471" y="1937132"/>
                    </a:lnTo>
                    <a:lnTo>
                      <a:pt x="962902" y="1940456"/>
                    </a:lnTo>
                    <a:lnTo>
                      <a:pt x="1011935" y="1941576"/>
                    </a:lnTo>
                    <a:lnTo>
                      <a:pt x="1060969" y="1940456"/>
                    </a:lnTo>
                    <a:lnTo>
                      <a:pt x="1109400" y="1937132"/>
                    </a:lnTo>
                    <a:lnTo>
                      <a:pt x="1157174" y="1931654"/>
                    </a:lnTo>
                    <a:lnTo>
                      <a:pt x="1204241" y="1924072"/>
                    </a:lnTo>
                    <a:lnTo>
                      <a:pt x="1250545" y="1914439"/>
                    </a:lnTo>
                    <a:lnTo>
                      <a:pt x="1296035" y="1902803"/>
                    </a:lnTo>
                    <a:lnTo>
                      <a:pt x="1340657" y="1889217"/>
                    </a:lnTo>
                    <a:lnTo>
                      <a:pt x="1384359" y="1873732"/>
                    </a:lnTo>
                    <a:lnTo>
                      <a:pt x="1427087" y="1856397"/>
                    </a:lnTo>
                    <a:lnTo>
                      <a:pt x="1468788" y="1837264"/>
                    </a:lnTo>
                    <a:lnTo>
                      <a:pt x="1509410" y="1816384"/>
                    </a:lnTo>
                    <a:lnTo>
                      <a:pt x="1548899" y="1793807"/>
                    </a:lnTo>
                    <a:lnTo>
                      <a:pt x="1587202" y="1769584"/>
                    </a:lnTo>
                    <a:lnTo>
                      <a:pt x="1624267" y="1743767"/>
                    </a:lnTo>
                    <a:lnTo>
                      <a:pt x="1660041" y="1716406"/>
                    </a:lnTo>
                    <a:lnTo>
                      <a:pt x="1694470" y="1687551"/>
                    </a:lnTo>
                    <a:lnTo>
                      <a:pt x="1727501" y="1657254"/>
                    </a:lnTo>
                    <a:lnTo>
                      <a:pt x="1759082" y="1625566"/>
                    </a:lnTo>
                    <a:lnTo>
                      <a:pt x="1789159" y="1592537"/>
                    </a:lnTo>
                    <a:lnTo>
                      <a:pt x="1817680" y="1558218"/>
                    </a:lnTo>
                    <a:lnTo>
                      <a:pt x="1844592" y="1522660"/>
                    </a:lnTo>
                    <a:lnTo>
                      <a:pt x="1869841" y="1485914"/>
                    </a:lnTo>
                    <a:lnTo>
                      <a:pt x="1893374" y="1448031"/>
                    </a:lnTo>
                    <a:lnTo>
                      <a:pt x="1915140" y="1409061"/>
                    </a:lnTo>
                    <a:lnTo>
                      <a:pt x="1935083" y="1369055"/>
                    </a:lnTo>
                    <a:lnTo>
                      <a:pt x="1953153" y="1328065"/>
                    </a:lnTo>
                    <a:lnTo>
                      <a:pt x="1969295" y="1286140"/>
                    </a:lnTo>
                    <a:lnTo>
                      <a:pt x="1983456" y="1243333"/>
                    </a:lnTo>
                    <a:lnTo>
                      <a:pt x="1995585" y="1199693"/>
                    </a:lnTo>
                    <a:lnTo>
                      <a:pt x="2005627" y="1155272"/>
                    </a:lnTo>
                    <a:lnTo>
                      <a:pt x="2013529" y="1110119"/>
                    </a:lnTo>
                    <a:lnTo>
                      <a:pt x="2019240" y="1064288"/>
                    </a:lnTo>
                    <a:lnTo>
                      <a:pt x="2022705" y="1017827"/>
                    </a:lnTo>
                    <a:lnTo>
                      <a:pt x="2023871" y="970788"/>
                    </a:lnTo>
                    <a:lnTo>
                      <a:pt x="2022705" y="923748"/>
                    </a:lnTo>
                    <a:lnTo>
                      <a:pt x="2019240" y="877287"/>
                    </a:lnTo>
                    <a:lnTo>
                      <a:pt x="2013529" y="831456"/>
                    </a:lnTo>
                    <a:lnTo>
                      <a:pt x="2005627" y="786303"/>
                    </a:lnTo>
                    <a:lnTo>
                      <a:pt x="1995585" y="741882"/>
                    </a:lnTo>
                    <a:lnTo>
                      <a:pt x="1983456" y="698242"/>
                    </a:lnTo>
                    <a:lnTo>
                      <a:pt x="1969295" y="655435"/>
                    </a:lnTo>
                    <a:lnTo>
                      <a:pt x="1953153" y="613510"/>
                    </a:lnTo>
                    <a:lnTo>
                      <a:pt x="1935083" y="572520"/>
                    </a:lnTo>
                    <a:lnTo>
                      <a:pt x="1915140" y="532514"/>
                    </a:lnTo>
                    <a:lnTo>
                      <a:pt x="1893374" y="493544"/>
                    </a:lnTo>
                    <a:lnTo>
                      <a:pt x="1869841" y="455661"/>
                    </a:lnTo>
                    <a:lnTo>
                      <a:pt x="1844592" y="418915"/>
                    </a:lnTo>
                    <a:lnTo>
                      <a:pt x="1817680" y="383357"/>
                    </a:lnTo>
                    <a:lnTo>
                      <a:pt x="1789159" y="349038"/>
                    </a:lnTo>
                    <a:lnTo>
                      <a:pt x="1759082" y="316009"/>
                    </a:lnTo>
                    <a:lnTo>
                      <a:pt x="1727501" y="284321"/>
                    </a:lnTo>
                    <a:lnTo>
                      <a:pt x="1694470" y="254024"/>
                    </a:lnTo>
                    <a:lnTo>
                      <a:pt x="1660041" y="225169"/>
                    </a:lnTo>
                    <a:lnTo>
                      <a:pt x="1624267" y="197808"/>
                    </a:lnTo>
                    <a:lnTo>
                      <a:pt x="1587202" y="171991"/>
                    </a:lnTo>
                    <a:lnTo>
                      <a:pt x="1548899" y="147768"/>
                    </a:lnTo>
                    <a:lnTo>
                      <a:pt x="1509410" y="125191"/>
                    </a:lnTo>
                    <a:lnTo>
                      <a:pt x="1468788" y="104311"/>
                    </a:lnTo>
                    <a:lnTo>
                      <a:pt x="1427087" y="85178"/>
                    </a:lnTo>
                    <a:lnTo>
                      <a:pt x="1384359" y="67843"/>
                    </a:lnTo>
                    <a:lnTo>
                      <a:pt x="1340657" y="52358"/>
                    </a:lnTo>
                    <a:lnTo>
                      <a:pt x="1296035" y="38772"/>
                    </a:lnTo>
                    <a:lnTo>
                      <a:pt x="1250545" y="27136"/>
                    </a:lnTo>
                    <a:lnTo>
                      <a:pt x="1204241" y="17503"/>
                    </a:lnTo>
                    <a:lnTo>
                      <a:pt x="1157174" y="9921"/>
                    </a:lnTo>
                    <a:lnTo>
                      <a:pt x="1109400" y="4443"/>
                    </a:lnTo>
                    <a:lnTo>
                      <a:pt x="1060969" y="1119"/>
                    </a:lnTo>
                    <a:lnTo>
                      <a:pt x="1011935" y="0"/>
                    </a:lnTo>
                    <a:close/>
                  </a:path>
                </a:pathLst>
              </a:custGeom>
              <a:solidFill>
                <a:srgbClr val="BADB7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0000D0"/>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0" i="0" u="none" strike="noStrike" kern="0" cap="none" spc="0" normalizeH="0" baseline="0" noProof="0">
                    <a:ln>
                      <a:noFill/>
                    </a:ln>
                    <a:solidFill>
                      <a:srgbClr val="0000D0"/>
                    </a:solidFill>
                    <a:effectLst/>
                    <a:uLnTx/>
                    <a:uFillTx/>
                    <a:latin typeface="Arial" panose="020B0604020202020204" pitchFamily="34" charset="0"/>
                    <a:cs typeface="Arial" panose="020B0604020202020204" pitchFamily="34" charset="0"/>
                  </a:rPr>
                  <a:t>Phần mềm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500" kern="0">
                    <a:solidFill>
                      <a:srgbClr val="0000D0"/>
                    </a:solidFill>
                    <a:latin typeface="Arial" panose="020B0604020202020204" pitchFamily="34" charset="0"/>
                    <a:cs typeface="Arial" panose="020B0604020202020204" pitchFamily="34" charset="0"/>
                  </a:rPr>
                  <a:t>Word, Excel,</a:t>
                </a:r>
              </a:p>
              <a:p>
                <a:pPr marL="0" marR="0" lvl="0" indent="0" algn="ctr" defTabSz="914400" eaLnBrk="1" fontAlgn="auto" latinLnBrk="0" hangingPunct="1">
                  <a:lnSpc>
                    <a:spcPct val="100000"/>
                  </a:lnSpc>
                  <a:spcBef>
                    <a:spcPts val="0"/>
                  </a:spcBef>
                  <a:spcAft>
                    <a:spcPts val="0"/>
                  </a:spcAft>
                  <a:buClrTx/>
                  <a:buSzTx/>
                  <a:buFontTx/>
                  <a:buNone/>
                  <a:tabLst/>
                  <a:defRPr/>
                </a:pPr>
                <a:r>
                  <a:rPr lang="en-US" sz="2500" kern="0">
                    <a:solidFill>
                      <a:srgbClr val="0000D0"/>
                    </a:solidFill>
                    <a:latin typeface="Arial" panose="020B0604020202020204" pitchFamily="34" charset="0"/>
                    <a:cs typeface="Arial" panose="020B0604020202020204" pitchFamily="34" charset="0"/>
                  </a:rPr>
                  <a:t>PowerPoint</a:t>
                </a:r>
                <a:endParaRPr kumimoji="0" sz="2500" b="0" i="0" u="none" strike="noStrike" kern="0" cap="none" spc="0" normalizeH="0" baseline="0" noProof="0">
                  <a:ln>
                    <a:noFill/>
                  </a:ln>
                  <a:solidFill>
                    <a:srgbClr val="0000D0"/>
                  </a:solidFill>
                  <a:effectLst/>
                  <a:uLnTx/>
                  <a:uFillTx/>
                  <a:latin typeface="Arial" panose="020B0604020202020204" pitchFamily="34" charset="0"/>
                  <a:cs typeface="Arial" panose="020B0604020202020204" pitchFamily="34" charset="0"/>
                </a:endParaRPr>
              </a:p>
            </p:txBody>
          </p:sp>
          <p:sp>
            <p:nvSpPr>
              <p:cNvPr id="23" name="object 14">
                <a:extLst>
                  <a:ext uri="{FF2B5EF4-FFF2-40B4-BE49-F238E27FC236}">
                    <a16:creationId xmlns:a16="http://schemas.microsoft.com/office/drawing/2014/main" id="{0B0BDA58-9F40-49D4-9660-114CF002E955}"/>
                  </a:ext>
                </a:extLst>
              </p:cNvPr>
              <p:cNvSpPr/>
              <p:nvPr/>
            </p:nvSpPr>
            <p:spPr>
              <a:xfrm>
                <a:off x="3971543" y="2554224"/>
                <a:ext cx="2024380" cy="1941830"/>
              </a:xfrm>
              <a:custGeom>
                <a:avLst/>
                <a:gdLst/>
                <a:ahLst/>
                <a:cxnLst/>
                <a:rect l="l" t="t" r="r" b="b"/>
                <a:pathLst>
                  <a:path w="2024379" h="1941829">
                    <a:moveTo>
                      <a:pt x="0" y="970788"/>
                    </a:moveTo>
                    <a:lnTo>
                      <a:pt x="1166" y="923748"/>
                    </a:lnTo>
                    <a:lnTo>
                      <a:pt x="4631" y="877287"/>
                    </a:lnTo>
                    <a:lnTo>
                      <a:pt x="10342" y="831456"/>
                    </a:lnTo>
                    <a:lnTo>
                      <a:pt x="18244" y="786303"/>
                    </a:lnTo>
                    <a:lnTo>
                      <a:pt x="28286" y="741882"/>
                    </a:lnTo>
                    <a:lnTo>
                      <a:pt x="40415" y="698242"/>
                    </a:lnTo>
                    <a:lnTo>
                      <a:pt x="54576" y="655435"/>
                    </a:lnTo>
                    <a:lnTo>
                      <a:pt x="70718" y="613510"/>
                    </a:lnTo>
                    <a:lnTo>
                      <a:pt x="88788" y="572520"/>
                    </a:lnTo>
                    <a:lnTo>
                      <a:pt x="108731" y="532514"/>
                    </a:lnTo>
                    <a:lnTo>
                      <a:pt x="130497" y="493544"/>
                    </a:lnTo>
                    <a:lnTo>
                      <a:pt x="154030" y="455661"/>
                    </a:lnTo>
                    <a:lnTo>
                      <a:pt x="179279" y="418915"/>
                    </a:lnTo>
                    <a:lnTo>
                      <a:pt x="206191" y="383357"/>
                    </a:lnTo>
                    <a:lnTo>
                      <a:pt x="234712" y="349038"/>
                    </a:lnTo>
                    <a:lnTo>
                      <a:pt x="264789" y="316009"/>
                    </a:lnTo>
                    <a:lnTo>
                      <a:pt x="296370" y="284321"/>
                    </a:lnTo>
                    <a:lnTo>
                      <a:pt x="329401" y="254024"/>
                    </a:lnTo>
                    <a:lnTo>
                      <a:pt x="363830" y="225169"/>
                    </a:lnTo>
                    <a:lnTo>
                      <a:pt x="399604" y="197808"/>
                    </a:lnTo>
                    <a:lnTo>
                      <a:pt x="436669" y="171991"/>
                    </a:lnTo>
                    <a:lnTo>
                      <a:pt x="474972" y="147768"/>
                    </a:lnTo>
                    <a:lnTo>
                      <a:pt x="514461" y="125191"/>
                    </a:lnTo>
                    <a:lnTo>
                      <a:pt x="555083" y="104311"/>
                    </a:lnTo>
                    <a:lnTo>
                      <a:pt x="596784" y="85178"/>
                    </a:lnTo>
                    <a:lnTo>
                      <a:pt x="639512" y="67843"/>
                    </a:lnTo>
                    <a:lnTo>
                      <a:pt x="683214" y="52358"/>
                    </a:lnTo>
                    <a:lnTo>
                      <a:pt x="727836" y="38772"/>
                    </a:lnTo>
                    <a:lnTo>
                      <a:pt x="773326" y="27136"/>
                    </a:lnTo>
                    <a:lnTo>
                      <a:pt x="819630" y="17503"/>
                    </a:lnTo>
                    <a:lnTo>
                      <a:pt x="866697" y="9921"/>
                    </a:lnTo>
                    <a:lnTo>
                      <a:pt x="914471" y="4443"/>
                    </a:lnTo>
                    <a:lnTo>
                      <a:pt x="962902" y="1119"/>
                    </a:lnTo>
                    <a:lnTo>
                      <a:pt x="1011935" y="0"/>
                    </a:lnTo>
                    <a:lnTo>
                      <a:pt x="1060969" y="1119"/>
                    </a:lnTo>
                    <a:lnTo>
                      <a:pt x="1109400" y="4443"/>
                    </a:lnTo>
                    <a:lnTo>
                      <a:pt x="1157174" y="9921"/>
                    </a:lnTo>
                    <a:lnTo>
                      <a:pt x="1204241" y="17503"/>
                    </a:lnTo>
                    <a:lnTo>
                      <a:pt x="1250545" y="27136"/>
                    </a:lnTo>
                    <a:lnTo>
                      <a:pt x="1296035" y="38772"/>
                    </a:lnTo>
                    <a:lnTo>
                      <a:pt x="1340657" y="52358"/>
                    </a:lnTo>
                    <a:lnTo>
                      <a:pt x="1384359" y="67843"/>
                    </a:lnTo>
                    <a:lnTo>
                      <a:pt x="1427087" y="85178"/>
                    </a:lnTo>
                    <a:lnTo>
                      <a:pt x="1468788" y="104311"/>
                    </a:lnTo>
                    <a:lnTo>
                      <a:pt x="1509410" y="125191"/>
                    </a:lnTo>
                    <a:lnTo>
                      <a:pt x="1548899" y="147768"/>
                    </a:lnTo>
                    <a:lnTo>
                      <a:pt x="1587202" y="171991"/>
                    </a:lnTo>
                    <a:lnTo>
                      <a:pt x="1624267" y="197808"/>
                    </a:lnTo>
                    <a:lnTo>
                      <a:pt x="1660041" y="225169"/>
                    </a:lnTo>
                    <a:lnTo>
                      <a:pt x="1694470" y="254024"/>
                    </a:lnTo>
                    <a:lnTo>
                      <a:pt x="1727501" y="284321"/>
                    </a:lnTo>
                    <a:lnTo>
                      <a:pt x="1759082" y="316009"/>
                    </a:lnTo>
                    <a:lnTo>
                      <a:pt x="1789159" y="349038"/>
                    </a:lnTo>
                    <a:lnTo>
                      <a:pt x="1817680" y="383357"/>
                    </a:lnTo>
                    <a:lnTo>
                      <a:pt x="1844592" y="418915"/>
                    </a:lnTo>
                    <a:lnTo>
                      <a:pt x="1869841" y="455661"/>
                    </a:lnTo>
                    <a:lnTo>
                      <a:pt x="1893374" y="493544"/>
                    </a:lnTo>
                    <a:lnTo>
                      <a:pt x="1915140" y="532514"/>
                    </a:lnTo>
                    <a:lnTo>
                      <a:pt x="1935083" y="572520"/>
                    </a:lnTo>
                    <a:lnTo>
                      <a:pt x="1953153" y="613510"/>
                    </a:lnTo>
                    <a:lnTo>
                      <a:pt x="1969295" y="655435"/>
                    </a:lnTo>
                    <a:lnTo>
                      <a:pt x="1983456" y="698242"/>
                    </a:lnTo>
                    <a:lnTo>
                      <a:pt x="1995585" y="741882"/>
                    </a:lnTo>
                    <a:lnTo>
                      <a:pt x="2005627" y="786303"/>
                    </a:lnTo>
                    <a:lnTo>
                      <a:pt x="2013529" y="831456"/>
                    </a:lnTo>
                    <a:lnTo>
                      <a:pt x="2019240" y="877287"/>
                    </a:lnTo>
                    <a:lnTo>
                      <a:pt x="2022705" y="923748"/>
                    </a:lnTo>
                    <a:lnTo>
                      <a:pt x="2023871" y="970788"/>
                    </a:lnTo>
                    <a:lnTo>
                      <a:pt x="2022705" y="1017827"/>
                    </a:lnTo>
                    <a:lnTo>
                      <a:pt x="2019240" y="1064288"/>
                    </a:lnTo>
                    <a:lnTo>
                      <a:pt x="2013529" y="1110119"/>
                    </a:lnTo>
                    <a:lnTo>
                      <a:pt x="2005627" y="1155272"/>
                    </a:lnTo>
                    <a:lnTo>
                      <a:pt x="1995585" y="1199693"/>
                    </a:lnTo>
                    <a:lnTo>
                      <a:pt x="1983456" y="1243333"/>
                    </a:lnTo>
                    <a:lnTo>
                      <a:pt x="1969295" y="1286140"/>
                    </a:lnTo>
                    <a:lnTo>
                      <a:pt x="1953153" y="1328065"/>
                    </a:lnTo>
                    <a:lnTo>
                      <a:pt x="1935083" y="1369055"/>
                    </a:lnTo>
                    <a:lnTo>
                      <a:pt x="1915140" y="1409061"/>
                    </a:lnTo>
                    <a:lnTo>
                      <a:pt x="1893374" y="1448031"/>
                    </a:lnTo>
                    <a:lnTo>
                      <a:pt x="1869841" y="1485914"/>
                    </a:lnTo>
                    <a:lnTo>
                      <a:pt x="1844592" y="1522660"/>
                    </a:lnTo>
                    <a:lnTo>
                      <a:pt x="1817680" y="1558218"/>
                    </a:lnTo>
                    <a:lnTo>
                      <a:pt x="1789159" y="1592537"/>
                    </a:lnTo>
                    <a:lnTo>
                      <a:pt x="1759082" y="1625566"/>
                    </a:lnTo>
                    <a:lnTo>
                      <a:pt x="1727501" y="1657254"/>
                    </a:lnTo>
                    <a:lnTo>
                      <a:pt x="1694470" y="1687551"/>
                    </a:lnTo>
                    <a:lnTo>
                      <a:pt x="1660041" y="1716406"/>
                    </a:lnTo>
                    <a:lnTo>
                      <a:pt x="1624267" y="1743767"/>
                    </a:lnTo>
                    <a:lnTo>
                      <a:pt x="1587202" y="1769584"/>
                    </a:lnTo>
                    <a:lnTo>
                      <a:pt x="1548899" y="1793807"/>
                    </a:lnTo>
                    <a:lnTo>
                      <a:pt x="1509410" y="1816384"/>
                    </a:lnTo>
                    <a:lnTo>
                      <a:pt x="1468788" y="1837264"/>
                    </a:lnTo>
                    <a:lnTo>
                      <a:pt x="1427087" y="1856397"/>
                    </a:lnTo>
                    <a:lnTo>
                      <a:pt x="1384359" y="1873732"/>
                    </a:lnTo>
                    <a:lnTo>
                      <a:pt x="1340657" y="1889217"/>
                    </a:lnTo>
                    <a:lnTo>
                      <a:pt x="1296035" y="1902803"/>
                    </a:lnTo>
                    <a:lnTo>
                      <a:pt x="1250545" y="1914439"/>
                    </a:lnTo>
                    <a:lnTo>
                      <a:pt x="1204241" y="1924072"/>
                    </a:lnTo>
                    <a:lnTo>
                      <a:pt x="1157174" y="1931654"/>
                    </a:lnTo>
                    <a:lnTo>
                      <a:pt x="1109400" y="1937132"/>
                    </a:lnTo>
                    <a:lnTo>
                      <a:pt x="1060969" y="1940456"/>
                    </a:lnTo>
                    <a:lnTo>
                      <a:pt x="1011935" y="1941576"/>
                    </a:lnTo>
                    <a:lnTo>
                      <a:pt x="962902" y="1940456"/>
                    </a:lnTo>
                    <a:lnTo>
                      <a:pt x="914471" y="1937132"/>
                    </a:lnTo>
                    <a:lnTo>
                      <a:pt x="866697" y="1931654"/>
                    </a:lnTo>
                    <a:lnTo>
                      <a:pt x="819630" y="1924072"/>
                    </a:lnTo>
                    <a:lnTo>
                      <a:pt x="773326" y="1914439"/>
                    </a:lnTo>
                    <a:lnTo>
                      <a:pt x="727836" y="1902803"/>
                    </a:lnTo>
                    <a:lnTo>
                      <a:pt x="683214" y="1889217"/>
                    </a:lnTo>
                    <a:lnTo>
                      <a:pt x="639512" y="1873732"/>
                    </a:lnTo>
                    <a:lnTo>
                      <a:pt x="596784" y="1856397"/>
                    </a:lnTo>
                    <a:lnTo>
                      <a:pt x="555083" y="1837264"/>
                    </a:lnTo>
                    <a:lnTo>
                      <a:pt x="514461" y="1816384"/>
                    </a:lnTo>
                    <a:lnTo>
                      <a:pt x="474972" y="1793807"/>
                    </a:lnTo>
                    <a:lnTo>
                      <a:pt x="436669" y="1769584"/>
                    </a:lnTo>
                    <a:lnTo>
                      <a:pt x="399604" y="1743767"/>
                    </a:lnTo>
                    <a:lnTo>
                      <a:pt x="363830" y="1716406"/>
                    </a:lnTo>
                    <a:lnTo>
                      <a:pt x="329401" y="1687551"/>
                    </a:lnTo>
                    <a:lnTo>
                      <a:pt x="296370" y="1657254"/>
                    </a:lnTo>
                    <a:lnTo>
                      <a:pt x="264789" y="1625566"/>
                    </a:lnTo>
                    <a:lnTo>
                      <a:pt x="234712" y="1592537"/>
                    </a:lnTo>
                    <a:lnTo>
                      <a:pt x="206191" y="1558218"/>
                    </a:lnTo>
                    <a:lnTo>
                      <a:pt x="179279" y="1522660"/>
                    </a:lnTo>
                    <a:lnTo>
                      <a:pt x="154030" y="1485914"/>
                    </a:lnTo>
                    <a:lnTo>
                      <a:pt x="130497" y="1448031"/>
                    </a:lnTo>
                    <a:lnTo>
                      <a:pt x="108731" y="1409061"/>
                    </a:lnTo>
                    <a:lnTo>
                      <a:pt x="88788" y="1369055"/>
                    </a:lnTo>
                    <a:lnTo>
                      <a:pt x="70718" y="1328065"/>
                    </a:lnTo>
                    <a:lnTo>
                      <a:pt x="54576" y="1286140"/>
                    </a:lnTo>
                    <a:lnTo>
                      <a:pt x="40415" y="1243333"/>
                    </a:lnTo>
                    <a:lnTo>
                      <a:pt x="28286" y="1199693"/>
                    </a:lnTo>
                    <a:lnTo>
                      <a:pt x="18244" y="1155272"/>
                    </a:lnTo>
                    <a:lnTo>
                      <a:pt x="10342" y="1110119"/>
                    </a:lnTo>
                    <a:lnTo>
                      <a:pt x="4631" y="1064288"/>
                    </a:lnTo>
                    <a:lnTo>
                      <a:pt x="1166" y="1017827"/>
                    </a:lnTo>
                    <a:lnTo>
                      <a:pt x="0" y="970788"/>
                    </a:lnTo>
                    <a:close/>
                  </a:path>
                </a:pathLst>
              </a:custGeom>
              <a:ln w="18288">
                <a:solidFill>
                  <a:srgbClr val="3A7327"/>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3" name="TextBox 2">
              <a:extLst>
                <a:ext uri="{FF2B5EF4-FFF2-40B4-BE49-F238E27FC236}">
                  <a16:creationId xmlns:a16="http://schemas.microsoft.com/office/drawing/2014/main" id="{CF681449-2539-4B94-9112-9B7477CC4369}"/>
                </a:ext>
              </a:extLst>
            </p:cNvPr>
            <p:cNvSpPr txBox="1"/>
            <p:nvPr/>
          </p:nvSpPr>
          <p:spPr>
            <a:xfrm>
              <a:off x="4252976" y="1674877"/>
              <a:ext cx="434734" cy="630942"/>
            </a:xfrm>
            <a:prstGeom prst="rect">
              <a:avLst/>
            </a:prstGeom>
            <a:noFill/>
          </p:spPr>
          <p:txBody>
            <a:bodyPr wrap="none" rtlCol="0">
              <a:spAutoFit/>
            </a:bodyPr>
            <a:lstStyle/>
            <a:p>
              <a:r>
                <a:rPr lang="en-US" sz="3500">
                  <a:solidFill>
                    <a:srgbClr val="0000D0"/>
                  </a:solidFill>
                  <a:latin typeface="Arial" panose="020B0604020202020204" pitchFamily="34" charset="0"/>
                  <a:cs typeface="Arial" panose="020B0604020202020204" pitchFamily="34" charset="0"/>
                </a:rPr>
                <a:t>1</a:t>
              </a:r>
            </a:p>
          </p:txBody>
        </p:sp>
        <p:sp>
          <p:nvSpPr>
            <p:cNvPr id="30" name="TextBox 29">
              <a:extLst>
                <a:ext uri="{FF2B5EF4-FFF2-40B4-BE49-F238E27FC236}">
                  <a16:creationId xmlns:a16="http://schemas.microsoft.com/office/drawing/2014/main" id="{84D10DE9-EF07-4099-A062-785DE85F4A7A}"/>
                </a:ext>
              </a:extLst>
            </p:cNvPr>
            <p:cNvSpPr txBox="1"/>
            <p:nvPr/>
          </p:nvSpPr>
          <p:spPr>
            <a:xfrm>
              <a:off x="4551988" y="2971800"/>
              <a:ext cx="434734" cy="630942"/>
            </a:xfrm>
            <a:prstGeom prst="rect">
              <a:avLst/>
            </a:prstGeom>
            <a:noFill/>
          </p:spPr>
          <p:txBody>
            <a:bodyPr wrap="none" rtlCol="0">
              <a:spAutoFit/>
            </a:bodyPr>
            <a:lstStyle/>
            <a:p>
              <a:r>
                <a:rPr lang="en-US" sz="3500">
                  <a:solidFill>
                    <a:srgbClr val="0000D0"/>
                  </a:solidFill>
                  <a:latin typeface="Arial" panose="020B0604020202020204" pitchFamily="34" charset="0"/>
                  <a:cs typeface="Arial" panose="020B0604020202020204" pitchFamily="34" charset="0"/>
                </a:rPr>
                <a:t>2</a:t>
              </a:r>
            </a:p>
          </p:txBody>
        </p:sp>
        <p:sp>
          <p:nvSpPr>
            <p:cNvPr id="31" name="TextBox 30">
              <a:extLst>
                <a:ext uri="{FF2B5EF4-FFF2-40B4-BE49-F238E27FC236}">
                  <a16:creationId xmlns:a16="http://schemas.microsoft.com/office/drawing/2014/main" id="{97D21142-476D-4456-BD2A-1BF58E3B481D}"/>
                </a:ext>
              </a:extLst>
            </p:cNvPr>
            <p:cNvSpPr txBox="1"/>
            <p:nvPr/>
          </p:nvSpPr>
          <p:spPr>
            <a:xfrm>
              <a:off x="4548561" y="4335774"/>
              <a:ext cx="434734" cy="630942"/>
            </a:xfrm>
            <a:prstGeom prst="rect">
              <a:avLst/>
            </a:prstGeom>
            <a:noFill/>
          </p:spPr>
          <p:txBody>
            <a:bodyPr wrap="none" rtlCol="0">
              <a:spAutoFit/>
            </a:bodyPr>
            <a:lstStyle/>
            <a:p>
              <a:r>
                <a:rPr lang="en-US" sz="3500">
                  <a:solidFill>
                    <a:srgbClr val="0000D0"/>
                  </a:solidFill>
                  <a:latin typeface="Arial" panose="020B0604020202020204" pitchFamily="34" charset="0"/>
                  <a:cs typeface="Arial" panose="020B0604020202020204" pitchFamily="34" charset="0"/>
                </a:rPr>
                <a:t>3</a:t>
              </a:r>
            </a:p>
          </p:txBody>
        </p:sp>
        <p:sp>
          <p:nvSpPr>
            <p:cNvPr id="32" name="TextBox 31">
              <a:extLst>
                <a:ext uri="{FF2B5EF4-FFF2-40B4-BE49-F238E27FC236}">
                  <a16:creationId xmlns:a16="http://schemas.microsoft.com/office/drawing/2014/main" id="{8D953D0D-C6A1-4E46-86DB-EC9F9C598030}"/>
                </a:ext>
              </a:extLst>
            </p:cNvPr>
            <p:cNvSpPr txBox="1"/>
            <p:nvPr/>
          </p:nvSpPr>
          <p:spPr>
            <a:xfrm>
              <a:off x="4240026" y="5592654"/>
              <a:ext cx="434734" cy="630942"/>
            </a:xfrm>
            <a:prstGeom prst="rect">
              <a:avLst/>
            </a:prstGeom>
            <a:noFill/>
          </p:spPr>
          <p:txBody>
            <a:bodyPr wrap="none" rtlCol="0">
              <a:spAutoFit/>
            </a:bodyPr>
            <a:lstStyle/>
            <a:p>
              <a:r>
                <a:rPr lang="en-US" sz="3500">
                  <a:solidFill>
                    <a:srgbClr val="0000D0"/>
                  </a:solidFill>
                  <a:latin typeface="Arial" panose="020B0604020202020204" pitchFamily="34" charset="0"/>
                  <a:cs typeface="Arial" panose="020B0604020202020204" pitchFamily="34" charset="0"/>
                </a:rPr>
                <a:t>4</a:t>
              </a:r>
            </a:p>
          </p:txBody>
        </p:sp>
      </p:grpSp>
      <p:sp>
        <p:nvSpPr>
          <p:cNvPr id="6" name="TextBox 5">
            <a:extLst>
              <a:ext uri="{FF2B5EF4-FFF2-40B4-BE49-F238E27FC236}">
                <a16:creationId xmlns:a16="http://schemas.microsoft.com/office/drawing/2014/main" id="{FD59FE2B-C269-473C-87C0-A69E709AFCA5}"/>
              </a:ext>
            </a:extLst>
          </p:cNvPr>
          <p:cNvSpPr txBox="1"/>
          <p:nvPr/>
        </p:nvSpPr>
        <p:spPr>
          <a:xfrm>
            <a:off x="6699276" y="1620653"/>
            <a:ext cx="2406172" cy="430887"/>
          </a:xfrm>
          <a:prstGeom prst="rect">
            <a:avLst/>
          </a:prstGeom>
          <a:noFill/>
        </p:spPr>
        <p:txBody>
          <a:bodyPr wrap="none" rtlCol="0">
            <a:spAutoFit/>
          </a:bodyPr>
          <a:lstStyle/>
          <a:p>
            <a:r>
              <a:rPr lang="en-US" sz="2200" b="1">
                <a:solidFill>
                  <a:srgbClr val="0000D0"/>
                </a:solidFill>
                <a:latin typeface="Arial" panose="020B0604020202020204" pitchFamily="34" charset="0"/>
                <a:cs typeface="Arial" panose="020B0604020202020204" pitchFamily="34" charset="0"/>
              </a:rPr>
              <a:t>Phần mềm Word</a:t>
            </a:r>
          </a:p>
        </p:txBody>
      </p:sp>
      <p:sp>
        <p:nvSpPr>
          <p:cNvPr id="35" name="TextBox 34">
            <a:extLst>
              <a:ext uri="{FF2B5EF4-FFF2-40B4-BE49-F238E27FC236}">
                <a16:creationId xmlns:a16="http://schemas.microsoft.com/office/drawing/2014/main" id="{DF5D3911-A725-4851-A0A1-33CCDC7C4610}"/>
              </a:ext>
            </a:extLst>
          </p:cNvPr>
          <p:cNvSpPr txBox="1"/>
          <p:nvPr/>
        </p:nvSpPr>
        <p:spPr>
          <a:xfrm>
            <a:off x="6740559" y="5458089"/>
            <a:ext cx="2749471" cy="769441"/>
          </a:xfrm>
          <a:prstGeom prst="rect">
            <a:avLst/>
          </a:prstGeom>
          <a:noFill/>
        </p:spPr>
        <p:txBody>
          <a:bodyPr wrap="square" rtlCol="0">
            <a:spAutoFit/>
          </a:bodyPr>
          <a:lstStyle/>
          <a:p>
            <a:r>
              <a:rPr lang="en-US" sz="2200" b="1">
                <a:solidFill>
                  <a:srgbClr val="0000D0"/>
                </a:solidFill>
                <a:latin typeface="Arial" panose="020B0604020202020204" pitchFamily="34" charset="0"/>
                <a:cs typeface="Arial" panose="020B0604020202020204" pitchFamily="34" charset="0"/>
              </a:rPr>
              <a:t>Một số phím tắt thông dụng</a:t>
            </a:r>
          </a:p>
        </p:txBody>
      </p:sp>
      <p:sp>
        <p:nvSpPr>
          <p:cNvPr id="36" name="TextBox 35">
            <a:extLst>
              <a:ext uri="{FF2B5EF4-FFF2-40B4-BE49-F238E27FC236}">
                <a16:creationId xmlns:a16="http://schemas.microsoft.com/office/drawing/2014/main" id="{E920C6B3-1B11-431B-9935-DDADDC4B00D0}"/>
              </a:ext>
            </a:extLst>
          </p:cNvPr>
          <p:cNvSpPr txBox="1"/>
          <p:nvPr/>
        </p:nvSpPr>
        <p:spPr>
          <a:xfrm>
            <a:off x="6984724" y="3037290"/>
            <a:ext cx="2749471" cy="369332"/>
          </a:xfrm>
          <a:prstGeom prst="rect">
            <a:avLst/>
          </a:prstGeom>
          <a:noFill/>
        </p:spPr>
        <p:txBody>
          <a:bodyPr wrap="none" rtlCol="0">
            <a:spAutoFit/>
          </a:bodyPr>
          <a:lstStyle/>
          <a:p>
            <a:r>
              <a:rPr lang="en-US" b="1">
                <a:solidFill>
                  <a:srgbClr val="0000D0"/>
                </a:solidFill>
                <a:latin typeface="Arial" panose="020B0604020202020204" pitchFamily="34" charset="0"/>
                <a:cs typeface="Arial" panose="020B0604020202020204" pitchFamily="34" charset="0"/>
              </a:rPr>
              <a:t> Phần mềm PowerPoint</a:t>
            </a:r>
          </a:p>
        </p:txBody>
      </p:sp>
      <p:sp>
        <p:nvSpPr>
          <p:cNvPr id="39" name="TextBox 38">
            <a:extLst>
              <a:ext uri="{FF2B5EF4-FFF2-40B4-BE49-F238E27FC236}">
                <a16:creationId xmlns:a16="http://schemas.microsoft.com/office/drawing/2014/main" id="{BF3F51D1-C65F-4197-A69F-6C02EB9CF618}"/>
              </a:ext>
            </a:extLst>
          </p:cNvPr>
          <p:cNvSpPr txBox="1"/>
          <p:nvPr/>
        </p:nvSpPr>
        <p:spPr>
          <a:xfrm>
            <a:off x="7125281" y="4401264"/>
            <a:ext cx="1980029" cy="369332"/>
          </a:xfrm>
          <a:prstGeom prst="rect">
            <a:avLst/>
          </a:prstGeom>
          <a:noFill/>
        </p:spPr>
        <p:txBody>
          <a:bodyPr wrap="none" rtlCol="0">
            <a:spAutoFit/>
          </a:bodyPr>
          <a:lstStyle/>
          <a:p>
            <a:r>
              <a:rPr lang="en-US" b="1">
                <a:solidFill>
                  <a:srgbClr val="0000D0"/>
                </a:solidFill>
                <a:latin typeface="Arial" panose="020B0604020202020204" pitchFamily="34" charset="0"/>
                <a:cs typeface="Arial" panose="020B0604020202020204" pitchFamily="34" charset="0"/>
              </a:rPr>
              <a:t>Bảng tính Excel </a:t>
            </a:r>
          </a:p>
        </p:txBody>
      </p:sp>
    </p:spTree>
    <p:extLst>
      <p:ext uri="{BB962C8B-B14F-4D97-AF65-F5344CB8AC3E}">
        <p14:creationId xmlns:p14="http://schemas.microsoft.com/office/powerpoint/2010/main" val="4176273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
            <a:extLst>
              <a:ext uri="{FF2B5EF4-FFF2-40B4-BE49-F238E27FC236}">
                <a16:creationId xmlns:a16="http://schemas.microsoft.com/office/drawing/2014/main" id="{7552996C-C0E6-4796-B0A0-F599E02F3C7D}"/>
              </a:ext>
            </a:extLst>
          </p:cNvPr>
          <p:cNvSpPr txBox="1">
            <a:spLocks noGrp="1"/>
          </p:cNvSpPr>
          <p:nvPr>
            <p:ph type="title"/>
          </p:nvPr>
        </p:nvSpPr>
        <p:spPr>
          <a:xfrm>
            <a:off x="2741309" y="2229006"/>
            <a:ext cx="6709382" cy="629660"/>
          </a:xfrm>
          <a:prstGeom prst="rect">
            <a:avLst/>
          </a:prstGeom>
        </p:spPr>
        <p:txBody>
          <a:bodyPr vert="horz" wrap="square" lIns="0" tIns="13970" rIns="0" bIns="0" rtlCol="0">
            <a:spAutoFit/>
          </a:bodyPr>
          <a:lstStyle/>
          <a:p>
            <a:pPr marL="1305560">
              <a:lnSpc>
                <a:spcPct val="100000"/>
              </a:lnSpc>
              <a:spcBef>
                <a:spcPts val="110"/>
              </a:spcBef>
            </a:pPr>
            <a:r>
              <a:rPr lang="en-US" sz="4000" b="1">
                <a:solidFill>
                  <a:srgbClr val="0000D0"/>
                </a:solidFill>
              </a:rPr>
              <a:t>ĐÓNG GÓP Ý KIẾN </a:t>
            </a:r>
            <a:endParaRPr sz="3200">
              <a:solidFill>
                <a:srgbClr val="0000D0"/>
              </a:solidFill>
            </a:endParaRPr>
          </a:p>
        </p:txBody>
      </p:sp>
    </p:spTree>
    <p:extLst>
      <p:ext uri="{BB962C8B-B14F-4D97-AF65-F5344CB8AC3E}">
        <p14:creationId xmlns:p14="http://schemas.microsoft.com/office/powerpoint/2010/main" val="315821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6">
            <a:extLst>
              <a:ext uri="{FF2B5EF4-FFF2-40B4-BE49-F238E27FC236}">
                <a16:creationId xmlns:a16="http://schemas.microsoft.com/office/drawing/2014/main" id="{9A16EF7B-439C-4951-AB11-540E2E406C84}"/>
              </a:ext>
            </a:extLst>
          </p:cNvPr>
          <p:cNvPicPr/>
          <p:nvPr/>
        </p:nvPicPr>
        <p:blipFill>
          <a:blip r:embed="rId2" cstate="print"/>
          <a:stretch>
            <a:fillRect/>
          </a:stretch>
        </p:blipFill>
        <p:spPr>
          <a:xfrm>
            <a:off x="0" y="-195943"/>
            <a:ext cx="12192000" cy="6787894"/>
          </a:xfrm>
          <a:prstGeom prst="rect">
            <a:avLst/>
          </a:prstGeom>
        </p:spPr>
      </p:pic>
      <p:sp>
        <p:nvSpPr>
          <p:cNvPr id="2" name="TextBox 1">
            <a:extLst>
              <a:ext uri="{FF2B5EF4-FFF2-40B4-BE49-F238E27FC236}">
                <a16:creationId xmlns:a16="http://schemas.microsoft.com/office/drawing/2014/main" id="{B1AE30CD-F0E0-49F6-964B-4269CEA27441}"/>
              </a:ext>
            </a:extLst>
          </p:cNvPr>
          <p:cNvSpPr txBox="1"/>
          <p:nvPr/>
        </p:nvSpPr>
        <p:spPr>
          <a:xfrm>
            <a:off x="2978248" y="3345870"/>
            <a:ext cx="5798703" cy="707886"/>
          </a:xfrm>
          <a:prstGeom prst="rect">
            <a:avLst/>
          </a:prstGeom>
          <a:noFill/>
        </p:spPr>
        <p:txBody>
          <a:bodyPr wrap="none" rtlCol="0">
            <a:spAutoFit/>
          </a:bodyPr>
          <a:lstStyle/>
          <a:p>
            <a:r>
              <a:rPr lang="en-US" sz="4000">
                <a:solidFill>
                  <a:srgbClr val="0000D0"/>
                </a:solidFill>
                <a:latin typeface="Arial" panose="020B0604020202020204" pitchFamily="34" charset="0"/>
                <a:cs typeface="Arial" panose="020B0604020202020204" pitchFamily="34" charset="0"/>
              </a:rPr>
              <a:t>TRÂN TRỌNG CẢM </a:t>
            </a:r>
            <a:r>
              <a:rPr lang="vi-VN" sz="4000">
                <a:solidFill>
                  <a:srgbClr val="0000D0"/>
                </a:solidFill>
                <a:latin typeface="Arial" panose="020B0604020202020204" pitchFamily="34" charset="0"/>
                <a:cs typeface="Arial" panose="020B0604020202020204" pitchFamily="34" charset="0"/>
              </a:rPr>
              <a:t>Ơ</a:t>
            </a:r>
            <a:r>
              <a:rPr lang="en-US" sz="4000">
                <a:solidFill>
                  <a:srgbClr val="0000D0"/>
                </a:solidFill>
                <a:latin typeface="Arial" panose="020B0604020202020204" pitchFamily="34" charset="0"/>
                <a:cs typeface="Arial" panose="020B0604020202020204" pitchFamily="34" charset="0"/>
              </a:rPr>
              <a:t>N</a:t>
            </a:r>
          </a:p>
        </p:txBody>
      </p:sp>
    </p:spTree>
    <p:extLst>
      <p:ext uri="{BB962C8B-B14F-4D97-AF65-F5344CB8AC3E}">
        <p14:creationId xmlns:p14="http://schemas.microsoft.com/office/powerpoint/2010/main" val="902584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8B2D90-C8D5-4569-9F26-DFFD89CB79E0}"/>
              </a:ext>
            </a:extLst>
          </p:cNvPr>
          <p:cNvGrpSpPr/>
          <p:nvPr/>
        </p:nvGrpSpPr>
        <p:grpSpPr>
          <a:xfrm>
            <a:off x="-99094" y="1"/>
            <a:ext cx="12291094" cy="6915217"/>
            <a:chOff x="-99094" y="1"/>
            <a:chExt cx="12291094" cy="6915217"/>
          </a:xfrm>
        </p:grpSpPr>
        <p:sp>
          <p:nvSpPr>
            <p:cNvPr id="28" name="Rectangle 27">
              <a:extLst>
                <a:ext uri="{FF2B5EF4-FFF2-40B4-BE49-F238E27FC236}">
                  <a16:creationId xmlns:a16="http://schemas.microsoft.com/office/drawing/2014/main" id="{BE15E015-E8C0-49F8-BB88-E10943F7237D}"/>
                </a:ext>
              </a:extLst>
            </p:cNvPr>
            <p:cNvSpPr/>
            <p:nvPr/>
          </p:nvSpPr>
          <p:spPr>
            <a:xfrm>
              <a:off x="0" y="1"/>
              <a:ext cx="12192000" cy="850690"/>
            </a:xfrm>
            <a:prstGeom prst="rect">
              <a:avLst/>
            </a:prstGeom>
            <a:solidFill>
              <a:srgbClr val="2E75B6"/>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2500" b="1">
                  <a:solidFill>
                    <a:schemeClr val="bg1"/>
                  </a:solidFill>
                  <a:latin typeface="Times New Roman" panose="02020603050405020304" pitchFamily="18" charset="0"/>
                  <a:cs typeface="Times New Roman" panose="02020603050405020304" pitchFamily="18" charset="0"/>
                </a:rPr>
                <a:t>1. PHẦN MỀM SOẠN THẢO WORD</a:t>
              </a:r>
            </a:p>
          </p:txBody>
        </p:sp>
        <p:pic>
          <p:nvPicPr>
            <p:cNvPr id="37" name="Picture 36">
              <a:extLst>
                <a:ext uri="{FF2B5EF4-FFF2-40B4-BE49-F238E27FC236}">
                  <a16:creationId xmlns:a16="http://schemas.microsoft.com/office/drawing/2014/main" id="{08BD01B0-3B37-4DC8-A324-80ADB2ADC4DD}"/>
                </a:ext>
              </a:extLst>
            </p:cNvPr>
            <p:cNvPicPr>
              <a:picLocks noChangeAspect="1"/>
            </p:cNvPicPr>
            <p:nvPr/>
          </p:nvPicPr>
          <p:blipFill>
            <a:blip r:embed="rId2"/>
            <a:stretch>
              <a:fillRect/>
            </a:stretch>
          </p:blipFill>
          <p:spPr>
            <a:xfrm>
              <a:off x="0" y="5996735"/>
              <a:ext cx="2457450" cy="885825"/>
            </a:xfrm>
            <a:prstGeom prst="rect">
              <a:avLst/>
            </a:prstGeom>
          </p:spPr>
        </p:pic>
        <p:sp>
          <p:nvSpPr>
            <p:cNvPr id="38" name="TextBox 37">
              <a:extLst>
                <a:ext uri="{FF2B5EF4-FFF2-40B4-BE49-F238E27FC236}">
                  <a16:creationId xmlns:a16="http://schemas.microsoft.com/office/drawing/2014/main" id="{B809A762-68D4-4840-A63A-51C34A156FD1}"/>
                </a:ext>
              </a:extLst>
            </p:cNvPr>
            <p:cNvSpPr txBox="1"/>
            <p:nvPr/>
          </p:nvSpPr>
          <p:spPr>
            <a:xfrm>
              <a:off x="-99094" y="6545886"/>
              <a:ext cx="1544012" cy="369332"/>
            </a:xfrm>
            <a:prstGeom prst="rect">
              <a:avLst/>
            </a:prstGeom>
            <a:noFill/>
          </p:spPr>
          <p:txBody>
            <a:bodyPr wrap="none" rtlCol="0">
              <a:spAutoFit/>
            </a:bodyPr>
            <a:lstStyle/>
            <a:p>
              <a:r>
                <a:rPr lang="en-US" b="1">
                  <a:solidFill>
                    <a:srgbClr val="FF0000"/>
                  </a:solidFill>
                  <a:latin typeface="Arial" panose="020B0604020202020204" pitchFamily="34" charset="0"/>
                  <a:cs typeface="Arial" panose="020B0604020202020204" pitchFamily="34" charset="0"/>
                </a:rPr>
                <a:t>TH Tân Bình</a:t>
              </a:r>
            </a:p>
          </p:txBody>
        </p:sp>
      </p:grpSp>
      <p:sp>
        <p:nvSpPr>
          <p:cNvPr id="27" name="object 5">
            <a:extLst>
              <a:ext uri="{FF2B5EF4-FFF2-40B4-BE49-F238E27FC236}">
                <a16:creationId xmlns:a16="http://schemas.microsoft.com/office/drawing/2014/main" id="{4CA30860-40D3-4163-9F43-B317917FB570}"/>
              </a:ext>
            </a:extLst>
          </p:cNvPr>
          <p:cNvSpPr/>
          <p:nvPr/>
        </p:nvSpPr>
        <p:spPr>
          <a:xfrm>
            <a:off x="760097" y="1402294"/>
            <a:ext cx="684821" cy="684821"/>
          </a:xfrm>
          <a:custGeom>
            <a:avLst/>
            <a:gdLst/>
            <a:ahLst/>
            <a:cxnLst/>
            <a:rect l="l" t="t" r="r" b="b"/>
            <a:pathLst>
              <a:path w="551815" h="551814">
                <a:moveTo>
                  <a:pt x="275843" y="0"/>
                </a:moveTo>
                <a:lnTo>
                  <a:pt x="226246" y="4442"/>
                </a:lnTo>
                <a:lnTo>
                  <a:pt x="179570" y="17251"/>
                </a:lnTo>
                <a:lnTo>
                  <a:pt x="136595" y="37648"/>
                </a:lnTo>
                <a:lnTo>
                  <a:pt x="98098" y="64856"/>
                </a:lnTo>
                <a:lnTo>
                  <a:pt x="64856" y="98098"/>
                </a:lnTo>
                <a:lnTo>
                  <a:pt x="37648" y="136595"/>
                </a:lnTo>
                <a:lnTo>
                  <a:pt x="17251" y="179570"/>
                </a:lnTo>
                <a:lnTo>
                  <a:pt x="4442" y="226246"/>
                </a:lnTo>
                <a:lnTo>
                  <a:pt x="0" y="275843"/>
                </a:lnTo>
                <a:lnTo>
                  <a:pt x="4442" y="325441"/>
                </a:lnTo>
                <a:lnTo>
                  <a:pt x="17251" y="372117"/>
                </a:lnTo>
                <a:lnTo>
                  <a:pt x="37648" y="415092"/>
                </a:lnTo>
                <a:lnTo>
                  <a:pt x="64856" y="453589"/>
                </a:lnTo>
                <a:lnTo>
                  <a:pt x="98098" y="486831"/>
                </a:lnTo>
                <a:lnTo>
                  <a:pt x="136595" y="514039"/>
                </a:lnTo>
                <a:lnTo>
                  <a:pt x="179570" y="534436"/>
                </a:lnTo>
                <a:lnTo>
                  <a:pt x="226246" y="547245"/>
                </a:lnTo>
                <a:lnTo>
                  <a:pt x="275843" y="551688"/>
                </a:lnTo>
                <a:lnTo>
                  <a:pt x="325441" y="547245"/>
                </a:lnTo>
                <a:lnTo>
                  <a:pt x="372117" y="534436"/>
                </a:lnTo>
                <a:lnTo>
                  <a:pt x="415092" y="514039"/>
                </a:lnTo>
                <a:lnTo>
                  <a:pt x="453589" y="486831"/>
                </a:lnTo>
                <a:lnTo>
                  <a:pt x="486831" y="453589"/>
                </a:lnTo>
                <a:lnTo>
                  <a:pt x="514039" y="415092"/>
                </a:lnTo>
                <a:lnTo>
                  <a:pt x="534436" y="372117"/>
                </a:lnTo>
                <a:lnTo>
                  <a:pt x="547245" y="325441"/>
                </a:lnTo>
                <a:lnTo>
                  <a:pt x="551687" y="275843"/>
                </a:lnTo>
                <a:lnTo>
                  <a:pt x="547245" y="226246"/>
                </a:lnTo>
                <a:lnTo>
                  <a:pt x="534436" y="179570"/>
                </a:lnTo>
                <a:lnTo>
                  <a:pt x="514039" y="136595"/>
                </a:lnTo>
                <a:lnTo>
                  <a:pt x="486831" y="98098"/>
                </a:lnTo>
                <a:lnTo>
                  <a:pt x="453589" y="64856"/>
                </a:lnTo>
                <a:lnTo>
                  <a:pt x="415092" y="37648"/>
                </a:lnTo>
                <a:lnTo>
                  <a:pt x="372117" y="17251"/>
                </a:lnTo>
                <a:lnTo>
                  <a:pt x="325441" y="4442"/>
                </a:lnTo>
                <a:lnTo>
                  <a:pt x="275843" y="0"/>
                </a:lnTo>
                <a:close/>
              </a:path>
            </a:pathLst>
          </a:custGeom>
          <a:solidFill>
            <a:srgbClr val="FF9900"/>
          </a:solidFill>
        </p:spPr>
        <p:txBody>
          <a:bodyPr wrap="square" lIns="0" tIns="0" rIns="0" bIns="0"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1</a:t>
            </a:r>
            <a:endParaRPr kumimoji="0" sz="25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63FBCAF1-7E64-402D-A666-A8F0CB048F5E}"/>
              </a:ext>
            </a:extLst>
          </p:cNvPr>
          <p:cNvSpPr/>
          <p:nvPr/>
        </p:nvSpPr>
        <p:spPr>
          <a:xfrm>
            <a:off x="1444918" y="2087115"/>
            <a:ext cx="8280974" cy="1631216"/>
          </a:xfrm>
          <a:prstGeom prst="rect">
            <a:avLst/>
          </a:prstGeom>
        </p:spPr>
        <p:txBody>
          <a:bodyPr wrap="square">
            <a:spAutoFit/>
          </a:bodyPr>
          <a:lstStyle/>
          <a:p>
            <a:pPr algn="just"/>
            <a:r>
              <a:rPr lang="en-US" sz="200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Microsoft Word là một trong những ứng dụng thuộc bộ công cụ phần mềm văn phòng Microsoft Office. Đây là chương trình xử lý văn bản được sử dụng chủ yếu để soạn mọi loại tài liệu (tiểu thuyết, luận văn, thư từ, sơ yếu lý lịch, ấn phẩm quảng cáo, thiệp chúc mừng, lịch trình, báo cáo, giáo án, làm bài tập, bài kiểm tra của học sinh…). </a:t>
            </a:r>
            <a:endParaRPr lang="vi-VN" sz="2000" b="0" i="0">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AF15F1E-A9E1-4F52-B424-BD9E2E0E2F15}"/>
              </a:ext>
            </a:extLst>
          </p:cNvPr>
          <p:cNvSpPr/>
          <p:nvPr/>
        </p:nvSpPr>
        <p:spPr>
          <a:xfrm>
            <a:off x="1520449" y="1542149"/>
            <a:ext cx="4793941" cy="477054"/>
          </a:xfrm>
          <a:prstGeom prst="rect">
            <a:avLst/>
          </a:prstGeom>
        </p:spPr>
        <p:txBody>
          <a:bodyPr wrap="none">
            <a:spAutoFit/>
          </a:bodyPr>
          <a:lstStyle/>
          <a:p>
            <a:r>
              <a:rPr lang="vi-VN" sz="2500" b="1">
                <a:solidFill>
                  <a:srgbClr val="0000D0"/>
                </a:solidFill>
              </a:rPr>
              <a:t>Tổng quan về Microsoft Word </a:t>
            </a:r>
            <a:endParaRPr lang="vi-VN" sz="2500">
              <a:solidFill>
                <a:srgbClr val="0000D0"/>
              </a:solidFill>
            </a:endParaRPr>
          </a:p>
        </p:txBody>
      </p:sp>
      <p:sp>
        <p:nvSpPr>
          <p:cNvPr id="31" name="object 5">
            <a:extLst>
              <a:ext uri="{FF2B5EF4-FFF2-40B4-BE49-F238E27FC236}">
                <a16:creationId xmlns:a16="http://schemas.microsoft.com/office/drawing/2014/main" id="{A10341B9-ECC8-4843-9D9A-BA114BDA87B2}"/>
              </a:ext>
            </a:extLst>
          </p:cNvPr>
          <p:cNvSpPr/>
          <p:nvPr/>
        </p:nvSpPr>
        <p:spPr>
          <a:xfrm>
            <a:off x="759517" y="3830301"/>
            <a:ext cx="684821" cy="684821"/>
          </a:xfrm>
          <a:custGeom>
            <a:avLst/>
            <a:gdLst/>
            <a:ahLst/>
            <a:cxnLst/>
            <a:rect l="l" t="t" r="r" b="b"/>
            <a:pathLst>
              <a:path w="551815" h="551814">
                <a:moveTo>
                  <a:pt x="275843" y="0"/>
                </a:moveTo>
                <a:lnTo>
                  <a:pt x="226246" y="4442"/>
                </a:lnTo>
                <a:lnTo>
                  <a:pt x="179570" y="17251"/>
                </a:lnTo>
                <a:lnTo>
                  <a:pt x="136595" y="37648"/>
                </a:lnTo>
                <a:lnTo>
                  <a:pt x="98098" y="64856"/>
                </a:lnTo>
                <a:lnTo>
                  <a:pt x="64856" y="98098"/>
                </a:lnTo>
                <a:lnTo>
                  <a:pt x="37648" y="136595"/>
                </a:lnTo>
                <a:lnTo>
                  <a:pt x="17251" y="179570"/>
                </a:lnTo>
                <a:lnTo>
                  <a:pt x="4442" y="226246"/>
                </a:lnTo>
                <a:lnTo>
                  <a:pt x="0" y="275843"/>
                </a:lnTo>
                <a:lnTo>
                  <a:pt x="4442" y="325441"/>
                </a:lnTo>
                <a:lnTo>
                  <a:pt x="17251" y="372117"/>
                </a:lnTo>
                <a:lnTo>
                  <a:pt x="37648" y="415092"/>
                </a:lnTo>
                <a:lnTo>
                  <a:pt x="64856" y="453589"/>
                </a:lnTo>
                <a:lnTo>
                  <a:pt x="98098" y="486831"/>
                </a:lnTo>
                <a:lnTo>
                  <a:pt x="136595" y="514039"/>
                </a:lnTo>
                <a:lnTo>
                  <a:pt x="179570" y="534436"/>
                </a:lnTo>
                <a:lnTo>
                  <a:pt x="226246" y="547245"/>
                </a:lnTo>
                <a:lnTo>
                  <a:pt x="275843" y="551688"/>
                </a:lnTo>
                <a:lnTo>
                  <a:pt x="325441" y="547245"/>
                </a:lnTo>
                <a:lnTo>
                  <a:pt x="372117" y="534436"/>
                </a:lnTo>
                <a:lnTo>
                  <a:pt x="415092" y="514039"/>
                </a:lnTo>
                <a:lnTo>
                  <a:pt x="453589" y="486831"/>
                </a:lnTo>
                <a:lnTo>
                  <a:pt x="486831" y="453589"/>
                </a:lnTo>
                <a:lnTo>
                  <a:pt x="514039" y="415092"/>
                </a:lnTo>
                <a:lnTo>
                  <a:pt x="534436" y="372117"/>
                </a:lnTo>
                <a:lnTo>
                  <a:pt x="547245" y="325441"/>
                </a:lnTo>
                <a:lnTo>
                  <a:pt x="551687" y="275843"/>
                </a:lnTo>
                <a:lnTo>
                  <a:pt x="547245" y="226246"/>
                </a:lnTo>
                <a:lnTo>
                  <a:pt x="534436" y="179570"/>
                </a:lnTo>
                <a:lnTo>
                  <a:pt x="514039" y="136595"/>
                </a:lnTo>
                <a:lnTo>
                  <a:pt x="486831" y="98098"/>
                </a:lnTo>
                <a:lnTo>
                  <a:pt x="453589" y="64856"/>
                </a:lnTo>
                <a:lnTo>
                  <a:pt x="415092" y="37648"/>
                </a:lnTo>
                <a:lnTo>
                  <a:pt x="372117" y="17251"/>
                </a:lnTo>
                <a:lnTo>
                  <a:pt x="325441" y="4442"/>
                </a:lnTo>
                <a:lnTo>
                  <a:pt x="275843" y="0"/>
                </a:lnTo>
                <a:close/>
              </a:path>
            </a:pathLst>
          </a:custGeom>
          <a:solidFill>
            <a:srgbClr val="FF9900"/>
          </a:solidFill>
        </p:spPr>
        <p:txBody>
          <a:bodyPr wrap="square" lIns="0" tIns="0" rIns="0" bIns="0"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500" b="1" kern="0">
                <a:solidFill>
                  <a:srgbClr val="FF0000"/>
                </a:solidFill>
                <a:latin typeface="Arial" panose="020B0604020202020204" pitchFamily="34" charset="0"/>
                <a:cs typeface="Arial" panose="020B0604020202020204" pitchFamily="34" charset="0"/>
              </a:rPr>
              <a:t>2</a:t>
            </a:r>
            <a:endParaRPr kumimoji="0" sz="25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D90F4C5-A172-49BE-91B2-F042CE49C183}"/>
              </a:ext>
            </a:extLst>
          </p:cNvPr>
          <p:cNvSpPr/>
          <p:nvPr/>
        </p:nvSpPr>
        <p:spPr>
          <a:xfrm>
            <a:off x="1520449" y="3914487"/>
            <a:ext cx="8392808" cy="400110"/>
          </a:xfrm>
          <a:prstGeom prst="rect">
            <a:avLst/>
          </a:prstGeom>
        </p:spPr>
        <p:txBody>
          <a:bodyPr wrap="square">
            <a:spAutoFit/>
          </a:bodyPr>
          <a:lstStyle/>
          <a:p>
            <a:r>
              <a:rPr lang="vi-VN" sz="2000" b="1">
                <a:solidFill>
                  <a:srgbClr val="0000D0"/>
                </a:solidFill>
              </a:rPr>
              <a:t> Làm quen với giao diện và tính năng cơ bản trong Microsoft Word</a:t>
            </a:r>
            <a:endParaRPr lang="vi-VN" sz="2000" b="0" i="0">
              <a:solidFill>
                <a:srgbClr val="0000D0"/>
              </a:solidFill>
              <a:effectLst/>
            </a:endParaRPr>
          </a:p>
        </p:txBody>
      </p:sp>
      <p:pic>
        <p:nvPicPr>
          <p:cNvPr id="32" name="Graphic 31" descr="Arrow Slight curve">
            <a:extLst>
              <a:ext uri="{FF2B5EF4-FFF2-40B4-BE49-F238E27FC236}">
                <a16:creationId xmlns:a16="http://schemas.microsoft.com/office/drawing/2014/main" id="{AC39CE9A-5459-4925-AC3A-E3809041EE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V="1">
            <a:off x="1089364" y="4866200"/>
            <a:ext cx="539443" cy="539443"/>
          </a:xfrm>
          <a:prstGeom prst="rect">
            <a:avLst/>
          </a:prstGeom>
        </p:spPr>
      </p:pic>
      <p:sp>
        <p:nvSpPr>
          <p:cNvPr id="48" name="TextBox 47">
            <a:extLst>
              <a:ext uri="{FF2B5EF4-FFF2-40B4-BE49-F238E27FC236}">
                <a16:creationId xmlns:a16="http://schemas.microsoft.com/office/drawing/2014/main" id="{41F35FF4-41F8-4C7A-BB6E-453868A28041}"/>
              </a:ext>
            </a:extLst>
          </p:cNvPr>
          <p:cNvSpPr txBox="1"/>
          <p:nvPr/>
        </p:nvSpPr>
        <p:spPr>
          <a:xfrm>
            <a:off x="1614326" y="4921470"/>
            <a:ext cx="8832611" cy="430887"/>
          </a:xfrm>
          <a:prstGeom prst="rect">
            <a:avLst/>
          </a:prstGeom>
          <a:noFill/>
        </p:spPr>
        <p:txBody>
          <a:bodyPr wrap="none" rtlCol="0">
            <a:spAutoFit/>
          </a:bodyPr>
          <a:lstStyle/>
          <a:p>
            <a:r>
              <a:rPr lang="en-US" sz="2200" b="1">
                <a:solidFill>
                  <a:srgbClr val="FF0000"/>
                </a:solidFill>
                <a:latin typeface="Arial" panose="020B0604020202020204" pitchFamily="34" charset="0"/>
                <a:cs typeface="Arial" panose="020B0604020202020204" pitchFamily="34" charset="0"/>
              </a:rPr>
              <a:t>Quan sát giao diện và tính năng c</a:t>
            </a:r>
            <a:r>
              <a:rPr lang="vi-VN" sz="2200" b="1">
                <a:solidFill>
                  <a:srgbClr val="FF0000"/>
                </a:solidFill>
                <a:latin typeface="Arial" panose="020B0604020202020204" pitchFamily="34" charset="0"/>
                <a:cs typeface="Arial" panose="020B0604020202020204" pitchFamily="34" charset="0"/>
              </a:rPr>
              <a:t>ơ</a:t>
            </a:r>
            <a:r>
              <a:rPr lang="en-US" sz="2200" b="1">
                <a:solidFill>
                  <a:srgbClr val="FF0000"/>
                </a:solidFill>
                <a:latin typeface="Arial" panose="020B0604020202020204" pitchFamily="34" charset="0"/>
                <a:cs typeface="Arial" panose="020B0604020202020204" pitchFamily="34" charset="0"/>
              </a:rPr>
              <a:t> bản trong phần mềm Word  </a:t>
            </a:r>
          </a:p>
        </p:txBody>
      </p:sp>
      <p:pic>
        <p:nvPicPr>
          <p:cNvPr id="13" name="Picture 12">
            <a:extLst>
              <a:ext uri="{FF2B5EF4-FFF2-40B4-BE49-F238E27FC236}">
                <a16:creationId xmlns:a16="http://schemas.microsoft.com/office/drawing/2014/main" id="{3428A3BC-B0B8-4271-AC1D-D69AAD28D087}"/>
              </a:ext>
            </a:extLst>
          </p:cNvPr>
          <p:cNvPicPr/>
          <p:nvPr/>
        </p:nvPicPr>
        <p:blipFill rotWithShape="1">
          <a:blip r:embed="rId5" cstate="print">
            <a:extLst>
              <a:ext uri="{28A0092B-C50C-407E-A947-70E740481C1C}">
                <a14:useLocalDpi xmlns:a14="http://schemas.microsoft.com/office/drawing/2010/main" val="0"/>
              </a:ext>
            </a:extLst>
          </a:blip>
          <a:srcRect l="53455" t="9720" r="9781" b="7668"/>
          <a:stretch/>
        </p:blipFill>
        <p:spPr bwMode="auto">
          <a:xfrm>
            <a:off x="10196945" y="2132286"/>
            <a:ext cx="1637575" cy="19409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0217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left)">
                                      <p:cBhvr>
                                        <p:cTn id="1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 grpId="0"/>
      <p:bldP spid="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8B2D90-C8D5-4569-9F26-DFFD89CB79E0}"/>
              </a:ext>
            </a:extLst>
          </p:cNvPr>
          <p:cNvGrpSpPr/>
          <p:nvPr/>
        </p:nvGrpSpPr>
        <p:grpSpPr>
          <a:xfrm>
            <a:off x="-99094" y="1"/>
            <a:ext cx="12291094" cy="6915217"/>
            <a:chOff x="-99094" y="1"/>
            <a:chExt cx="12291094" cy="6915217"/>
          </a:xfrm>
        </p:grpSpPr>
        <p:sp>
          <p:nvSpPr>
            <p:cNvPr id="28" name="Rectangle 27">
              <a:extLst>
                <a:ext uri="{FF2B5EF4-FFF2-40B4-BE49-F238E27FC236}">
                  <a16:creationId xmlns:a16="http://schemas.microsoft.com/office/drawing/2014/main" id="{BE15E015-E8C0-49F8-BB88-E10943F7237D}"/>
                </a:ext>
              </a:extLst>
            </p:cNvPr>
            <p:cNvSpPr/>
            <p:nvPr/>
          </p:nvSpPr>
          <p:spPr>
            <a:xfrm>
              <a:off x="0" y="1"/>
              <a:ext cx="12192000" cy="786674"/>
            </a:xfrm>
            <a:prstGeom prst="rect">
              <a:avLst/>
            </a:prstGeom>
            <a:solidFill>
              <a:srgbClr val="2E75B6"/>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2500" b="1">
                  <a:solidFill>
                    <a:schemeClr val="bg1"/>
                  </a:solidFill>
                  <a:latin typeface="Times New Roman" panose="02020603050405020304" pitchFamily="18" charset="0"/>
                  <a:cs typeface="Times New Roman" panose="02020603050405020304" pitchFamily="18" charset="0"/>
                </a:rPr>
                <a:t>1. PHẦN MỀM SOẠN THẢO WORD</a:t>
              </a:r>
            </a:p>
          </p:txBody>
        </p:sp>
        <p:pic>
          <p:nvPicPr>
            <p:cNvPr id="37" name="Picture 36">
              <a:extLst>
                <a:ext uri="{FF2B5EF4-FFF2-40B4-BE49-F238E27FC236}">
                  <a16:creationId xmlns:a16="http://schemas.microsoft.com/office/drawing/2014/main" id="{08BD01B0-3B37-4DC8-A324-80ADB2ADC4DD}"/>
                </a:ext>
              </a:extLst>
            </p:cNvPr>
            <p:cNvPicPr>
              <a:picLocks noChangeAspect="1"/>
            </p:cNvPicPr>
            <p:nvPr/>
          </p:nvPicPr>
          <p:blipFill>
            <a:blip r:embed="rId2"/>
            <a:stretch>
              <a:fillRect/>
            </a:stretch>
          </p:blipFill>
          <p:spPr>
            <a:xfrm>
              <a:off x="0" y="5996735"/>
              <a:ext cx="2457450" cy="885825"/>
            </a:xfrm>
            <a:prstGeom prst="rect">
              <a:avLst/>
            </a:prstGeom>
          </p:spPr>
        </p:pic>
        <p:sp>
          <p:nvSpPr>
            <p:cNvPr id="38" name="TextBox 37">
              <a:extLst>
                <a:ext uri="{FF2B5EF4-FFF2-40B4-BE49-F238E27FC236}">
                  <a16:creationId xmlns:a16="http://schemas.microsoft.com/office/drawing/2014/main" id="{B809A762-68D4-4840-A63A-51C34A156FD1}"/>
                </a:ext>
              </a:extLst>
            </p:cNvPr>
            <p:cNvSpPr txBox="1"/>
            <p:nvPr/>
          </p:nvSpPr>
          <p:spPr>
            <a:xfrm>
              <a:off x="-99094" y="6545886"/>
              <a:ext cx="1544012" cy="369332"/>
            </a:xfrm>
            <a:prstGeom prst="rect">
              <a:avLst/>
            </a:prstGeom>
            <a:noFill/>
          </p:spPr>
          <p:txBody>
            <a:bodyPr wrap="none" rtlCol="0">
              <a:spAutoFit/>
            </a:bodyPr>
            <a:lstStyle/>
            <a:p>
              <a:r>
                <a:rPr lang="en-US" b="1">
                  <a:solidFill>
                    <a:srgbClr val="FF0000"/>
                  </a:solidFill>
                  <a:latin typeface="Arial" panose="020B0604020202020204" pitchFamily="34" charset="0"/>
                  <a:cs typeface="Arial" panose="020B0604020202020204" pitchFamily="34" charset="0"/>
                </a:rPr>
                <a:t>TH Tân Bình</a:t>
              </a:r>
            </a:p>
          </p:txBody>
        </p:sp>
      </p:grpSp>
      <p:sp>
        <p:nvSpPr>
          <p:cNvPr id="27" name="object 5">
            <a:extLst>
              <a:ext uri="{FF2B5EF4-FFF2-40B4-BE49-F238E27FC236}">
                <a16:creationId xmlns:a16="http://schemas.microsoft.com/office/drawing/2014/main" id="{4CA30860-40D3-4163-9F43-B317917FB570}"/>
              </a:ext>
            </a:extLst>
          </p:cNvPr>
          <p:cNvSpPr/>
          <p:nvPr/>
        </p:nvSpPr>
        <p:spPr>
          <a:xfrm>
            <a:off x="760097" y="1219197"/>
            <a:ext cx="684821" cy="684821"/>
          </a:xfrm>
          <a:custGeom>
            <a:avLst/>
            <a:gdLst/>
            <a:ahLst/>
            <a:cxnLst/>
            <a:rect l="l" t="t" r="r" b="b"/>
            <a:pathLst>
              <a:path w="551815" h="551814">
                <a:moveTo>
                  <a:pt x="275843" y="0"/>
                </a:moveTo>
                <a:lnTo>
                  <a:pt x="226246" y="4442"/>
                </a:lnTo>
                <a:lnTo>
                  <a:pt x="179570" y="17251"/>
                </a:lnTo>
                <a:lnTo>
                  <a:pt x="136595" y="37648"/>
                </a:lnTo>
                <a:lnTo>
                  <a:pt x="98098" y="64856"/>
                </a:lnTo>
                <a:lnTo>
                  <a:pt x="64856" y="98098"/>
                </a:lnTo>
                <a:lnTo>
                  <a:pt x="37648" y="136595"/>
                </a:lnTo>
                <a:lnTo>
                  <a:pt x="17251" y="179570"/>
                </a:lnTo>
                <a:lnTo>
                  <a:pt x="4442" y="226246"/>
                </a:lnTo>
                <a:lnTo>
                  <a:pt x="0" y="275843"/>
                </a:lnTo>
                <a:lnTo>
                  <a:pt x="4442" y="325441"/>
                </a:lnTo>
                <a:lnTo>
                  <a:pt x="17251" y="372117"/>
                </a:lnTo>
                <a:lnTo>
                  <a:pt x="37648" y="415092"/>
                </a:lnTo>
                <a:lnTo>
                  <a:pt x="64856" y="453589"/>
                </a:lnTo>
                <a:lnTo>
                  <a:pt x="98098" y="486831"/>
                </a:lnTo>
                <a:lnTo>
                  <a:pt x="136595" y="514039"/>
                </a:lnTo>
                <a:lnTo>
                  <a:pt x="179570" y="534436"/>
                </a:lnTo>
                <a:lnTo>
                  <a:pt x="226246" y="547245"/>
                </a:lnTo>
                <a:lnTo>
                  <a:pt x="275843" y="551688"/>
                </a:lnTo>
                <a:lnTo>
                  <a:pt x="325441" y="547245"/>
                </a:lnTo>
                <a:lnTo>
                  <a:pt x="372117" y="534436"/>
                </a:lnTo>
                <a:lnTo>
                  <a:pt x="415092" y="514039"/>
                </a:lnTo>
                <a:lnTo>
                  <a:pt x="453589" y="486831"/>
                </a:lnTo>
                <a:lnTo>
                  <a:pt x="486831" y="453589"/>
                </a:lnTo>
                <a:lnTo>
                  <a:pt x="514039" y="415092"/>
                </a:lnTo>
                <a:lnTo>
                  <a:pt x="534436" y="372117"/>
                </a:lnTo>
                <a:lnTo>
                  <a:pt x="547245" y="325441"/>
                </a:lnTo>
                <a:lnTo>
                  <a:pt x="551687" y="275843"/>
                </a:lnTo>
                <a:lnTo>
                  <a:pt x="547245" y="226246"/>
                </a:lnTo>
                <a:lnTo>
                  <a:pt x="534436" y="179570"/>
                </a:lnTo>
                <a:lnTo>
                  <a:pt x="514039" y="136595"/>
                </a:lnTo>
                <a:lnTo>
                  <a:pt x="486831" y="98098"/>
                </a:lnTo>
                <a:lnTo>
                  <a:pt x="453589" y="64856"/>
                </a:lnTo>
                <a:lnTo>
                  <a:pt x="415092" y="37648"/>
                </a:lnTo>
                <a:lnTo>
                  <a:pt x="372117" y="17251"/>
                </a:lnTo>
                <a:lnTo>
                  <a:pt x="325441" y="4442"/>
                </a:lnTo>
                <a:lnTo>
                  <a:pt x="275843" y="0"/>
                </a:lnTo>
                <a:close/>
              </a:path>
            </a:pathLst>
          </a:custGeom>
          <a:solidFill>
            <a:srgbClr val="92D050"/>
          </a:solidFill>
        </p:spPr>
        <p:txBody>
          <a:bodyPr wrap="square" lIns="0" tIns="0" rIns="0" bIns="0"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2500" b="1" kern="0">
                <a:solidFill>
                  <a:srgbClr val="FF0000"/>
                </a:solidFill>
                <a:latin typeface="Arial" panose="020B0604020202020204" pitchFamily="34" charset="0"/>
                <a:cs typeface="Arial" panose="020B0604020202020204" pitchFamily="34" charset="0"/>
              </a:rPr>
              <a:t>3</a:t>
            </a:r>
            <a:endParaRPr kumimoji="0" sz="25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2C9B0B1D-B040-4EB0-A829-8C3FAF087A9C}"/>
              </a:ext>
            </a:extLst>
          </p:cNvPr>
          <p:cNvSpPr/>
          <p:nvPr/>
        </p:nvSpPr>
        <p:spPr>
          <a:xfrm>
            <a:off x="1487714" y="1346163"/>
            <a:ext cx="9216571" cy="477054"/>
          </a:xfrm>
          <a:prstGeom prst="rect">
            <a:avLst/>
          </a:prstGeom>
        </p:spPr>
        <p:txBody>
          <a:bodyPr wrap="square">
            <a:spAutoFit/>
          </a:bodyPr>
          <a:lstStyle/>
          <a:p>
            <a:r>
              <a:rPr lang="en-US" sz="2500" b="1">
                <a:solidFill>
                  <a:srgbClr val="0000D0"/>
                </a:solidFill>
                <a:latin typeface="Arial" panose="020B0604020202020204" pitchFamily="34" charset="0"/>
                <a:cs typeface="Arial" panose="020B0604020202020204" pitchFamily="34" charset="0"/>
              </a:rPr>
              <a:t>Cách soạn thảo và chỉnh sửa văn bản trong Microsoft Word</a:t>
            </a:r>
            <a:endParaRPr lang="en-US" sz="2500" b="0" i="0">
              <a:solidFill>
                <a:srgbClr val="0000D0"/>
              </a:solidFill>
              <a:effectLst/>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AA4E4B06-A67E-4049-825A-29598FE50DC9}"/>
              </a:ext>
            </a:extLst>
          </p:cNvPr>
          <p:cNvSpPr txBox="1"/>
          <p:nvPr/>
        </p:nvSpPr>
        <p:spPr>
          <a:xfrm>
            <a:off x="1168552" y="2753706"/>
            <a:ext cx="5591595" cy="430887"/>
          </a:xfrm>
          <a:prstGeom prst="rect">
            <a:avLst/>
          </a:prstGeom>
          <a:noFill/>
        </p:spPr>
        <p:txBody>
          <a:bodyPr wrap="none" rtlCol="0">
            <a:spAutoFit/>
          </a:bodyPr>
          <a:lstStyle/>
          <a:p>
            <a:r>
              <a:rPr lang="en-US" sz="2200" b="1">
                <a:latin typeface="Arial" panose="020B0604020202020204" pitchFamily="34" charset="0"/>
                <a:cs typeface="Arial" panose="020B0604020202020204" pitchFamily="34" charset="0"/>
              </a:rPr>
              <a:t>- Quy định lề, trình bày chữ cho văn bản</a:t>
            </a:r>
          </a:p>
        </p:txBody>
      </p:sp>
      <p:sp>
        <p:nvSpPr>
          <p:cNvPr id="17" name="TextBox 16">
            <a:extLst>
              <a:ext uri="{FF2B5EF4-FFF2-40B4-BE49-F238E27FC236}">
                <a16:creationId xmlns:a16="http://schemas.microsoft.com/office/drawing/2014/main" id="{E7EB12A5-DE06-464D-9299-8B56443FE60C}"/>
              </a:ext>
            </a:extLst>
          </p:cNvPr>
          <p:cNvSpPr txBox="1"/>
          <p:nvPr/>
        </p:nvSpPr>
        <p:spPr>
          <a:xfrm>
            <a:off x="1168552" y="3488117"/>
            <a:ext cx="2879314" cy="430887"/>
          </a:xfrm>
          <a:prstGeom prst="rect">
            <a:avLst/>
          </a:prstGeom>
          <a:noFill/>
        </p:spPr>
        <p:txBody>
          <a:bodyPr wrap="none" rtlCol="0">
            <a:spAutoFit/>
          </a:bodyPr>
          <a:lstStyle/>
          <a:p>
            <a:r>
              <a:rPr lang="en-US" sz="2200">
                <a:latin typeface="Arial" panose="020B0604020202020204" pitchFamily="34" charset="0"/>
                <a:cs typeface="Arial" panose="020B0604020202020204" pitchFamily="34" charset="0"/>
              </a:rPr>
              <a:t>+ Lề trái (Left): 2,5cm</a:t>
            </a:r>
          </a:p>
        </p:txBody>
      </p:sp>
      <p:sp>
        <p:nvSpPr>
          <p:cNvPr id="18" name="TextBox 17">
            <a:extLst>
              <a:ext uri="{FF2B5EF4-FFF2-40B4-BE49-F238E27FC236}">
                <a16:creationId xmlns:a16="http://schemas.microsoft.com/office/drawing/2014/main" id="{7D942EF1-234D-4A6E-9585-C9A3F09EA4B0}"/>
              </a:ext>
            </a:extLst>
          </p:cNvPr>
          <p:cNvSpPr txBox="1"/>
          <p:nvPr/>
        </p:nvSpPr>
        <p:spPr>
          <a:xfrm>
            <a:off x="4204961" y="5848143"/>
            <a:ext cx="5205015" cy="430887"/>
          </a:xfrm>
          <a:prstGeom prst="rect">
            <a:avLst/>
          </a:prstGeom>
          <a:noFill/>
        </p:spPr>
        <p:txBody>
          <a:bodyPr wrap="none" rtlCol="0">
            <a:spAutoFit/>
          </a:bodyPr>
          <a:lstStyle/>
          <a:p>
            <a:r>
              <a:rPr lang="en-US" sz="2200" b="1" i="1">
                <a:solidFill>
                  <a:srgbClr val="FF0000"/>
                </a:solidFill>
                <a:latin typeface="Arial" panose="020B0604020202020204" pitchFamily="34" charset="0"/>
                <a:cs typeface="Arial" panose="020B0604020202020204" pitchFamily="34" charset="0"/>
              </a:rPr>
              <a:t>Cách căn lề cố định phần mềm Word</a:t>
            </a:r>
            <a:r>
              <a:rPr lang="en-US" sz="2200" b="1">
                <a:solidFill>
                  <a:srgbClr val="FF0000"/>
                </a:solidFill>
                <a:latin typeface="Arial" panose="020B0604020202020204" pitchFamily="34" charset="0"/>
                <a:cs typeface="Arial" panose="020B0604020202020204" pitchFamily="34" charset="0"/>
              </a:rPr>
              <a:t>.</a:t>
            </a:r>
          </a:p>
        </p:txBody>
      </p:sp>
      <p:sp>
        <p:nvSpPr>
          <p:cNvPr id="19" name="TextBox 18">
            <a:extLst>
              <a:ext uri="{FF2B5EF4-FFF2-40B4-BE49-F238E27FC236}">
                <a16:creationId xmlns:a16="http://schemas.microsoft.com/office/drawing/2014/main" id="{6B0A2773-6682-449D-9B05-EC70EED328FC}"/>
              </a:ext>
            </a:extLst>
          </p:cNvPr>
          <p:cNvSpPr txBox="1"/>
          <p:nvPr/>
        </p:nvSpPr>
        <p:spPr>
          <a:xfrm>
            <a:off x="1184774" y="3923605"/>
            <a:ext cx="3207929" cy="430887"/>
          </a:xfrm>
          <a:prstGeom prst="rect">
            <a:avLst/>
          </a:prstGeom>
          <a:noFill/>
        </p:spPr>
        <p:txBody>
          <a:bodyPr wrap="none" rtlCol="0">
            <a:spAutoFit/>
          </a:bodyPr>
          <a:lstStyle/>
          <a:p>
            <a:r>
              <a:rPr lang="en-US" sz="2200">
                <a:latin typeface="Arial" panose="020B0604020202020204" pitchFamily="34" charset="0"/>
                <a:cs typeface="Arial" panose="020B0604020202020204" pitchFamily="34" charset="0"/>
              </a:rPr>
              <a:t>+ Lề phải (Right): 1,5cm</a:t>
            </a:r>
          </a:p>
        </p:txBody>
      </p:sp>
      <p:sp>
        <p:nvSpPr>
          <p:cNvPr id="20" name="TextBox 19">
            <a:extLst>
              <a:ext uri="{FF2B5EF4-FFF2-40B4-BE49-F238E27FC236}">
                <a16:creationId xmlns:a16="http://schemas.microsoft.com/office/drawing/2014/main" id="{F575BFB1-D232-46CE-8C70-B2ACAF4CB745}"/>
              </a:ext>
            </a:extLst>
          </p:cNvPr>
          <p:cNvSpPr txBox="1"/>
          <p:nvPr/>
        </p:nvSpPr>
        <p:spPr>
          <a:xfrm>
            <a:off x="4976327" y="3586938"/>
            <a:ext cx="2958630" cy="430887"/>
          </a:xfrm>
          <a:prstGeom prst="rect">
            <a:avLst/>
          </a:prstGeom>
          <a:noFill/>
        </p:spPr>
        <p:txBody>
          <a:bodyPr wrap="none" rtlCol="0">
            <a:spAutoFit/>
          </a:bodyPr>
          <a:lstStyle/>
          <a:p>
            <a:r>
              <a:rPr lang="en-US" sz="2200">
                <a:latin typeface="Arial" panose="020B0604020202020204" pitchFamily="34" charset="0"/>
                <a:cs typeface="Arial" panose="020B0604020202020204" pitchFamily="34" charset="0"/>
              </a:rPr>
              <a:t>+ Lề trên (Top): 1,5cm</a:t>
            </a:r>
          </a:p>
        </p:txBody>
      </p:sp>
      <p:sp>
        <p:nvSpPr>
          <p:cNvPr id="21" name="TextBox 20">
            <a:extLst>
              <a:ext uri="{FF2B5EF4-FFF2-40B4-BE49-F238E27FC236}">
                <a16:creationId xmlns:a16="http://schemas.microsoft.com/office/drawing/2014/main" id="{86B7195B-4F5E-4810-AD10-648ACE4A2A53}"/>
              </a:ext>
            </a:extLst>
          </p:cNvPr>
          <p:cNvSpPr txBox="1"/>
          <p:nvPr/>
        </p:nvSpPr>
        <p:spPr>
          <a:xfrm>
            <a:off x="4997226" y="3980047"/>
            <a:ext cx="3502882" cy="430887"/>
          </a:xfrm>
          <a:prstGeom prst="rect">
            <a:avLst/>
          </a:prstGeom>
          <a:noFill/>
        </p:spPr>
        <p:txBody>
          <a:bodyPr wrap="none" rtlCol="0">
            <a:spAutoFit/>
          </a:bodyPr>
          <a:lstStyle/>
          <a:p>
            <a:r>
              <a:rPr lang="en-US" sz="2200">
                <a:latin typeface="Arial" panose="020B0604020202020204" pitchFamily="34" charset="0"/>
                <a:cs typeface="Arial" panose="020B0604020202020204" pitchFamily="34" charset="0"/>
              </a:rPr>
              <a:t>+ Lề d</a:t>
            </a:r>
            <a:r>
              <a:rPr lang="vi-VN" sz="2200">
                <a:latin typeface="Arial" panose="020B0604020202020204" pitchFamily="34" charset="0"/>
                <a:cs typeface="Arial" panose="020B0604020202020204" pitchFamily="34" charset="0"/>
              </a:rPr>
              <a:t>ư</a:t>
            </a:r>
            <a:r>
              <a:rPr lang="en-US" sz="2200">
                <a:latin typeface="Arial" panose="020B0604020202020204" pitchFamily="34" charset="0"/>
                <a:cs typeface="Arial" panose="020B0604020202020204" pitchFamily="34" charset="0"/>
              </a:rPr>
              <a:t>ới (Bottom): 1,5cm</a:t>
            </a:r>
          </a:p>
        </p:txBody>
      </p:sp>
      <p:sp>
        <p:nvSpPr>
          <p:cNvPr id="22" name="TextBox 21">
            <a:extLst>
              <a:ext uri="{FF2B5EF4-FFF2-40B4-BE49-F238E27FC236}">
                <a16:creationId xmlns:a16="http://schemas.microsoft.com/office/drawing/2014/main" id="{1DF8B00B-B3E1-4B30-8812-9446A50B64ED}"/>
              </a:ext>
            </a:extLst>
          </p:cNvPr>
          <p:cNvSpPr txBox="1"/>
          <p:nvPr/>
        </p:nvSpPr>
        <p:spPr>
          <a:xfrm>
            <a:off x="1168552" y="4397390"/>
            <a:ext cx="5686172" cy="1045223"/>
          </a:xfrm>
          <a:prstGeom prst="rect">
            <a:avLst/>
          </a:prstGeom>
          <a:noFill/>
        </p:spPr>
        <p:txBody>
          <a:bodyPr wrap="none" rtlCol="0">
            <a:spAutoFit/>
          </a:bodyPr>
          <a:lstStyle/>
          <a:p>
            <a:pPr>
              <a:lnSpc>
                <a:spcPct val="150000"/>
              </a:lnSpc>
            </a:pPr>
            <a:r>
              <a:rPr lang="en-US" sz="2200">
                <a:latin typeface="Arial" panose="020B0604020202020204" pitchFamily="34" charset="0"/>
                <a:cs typeface="Arial" panose="020B0604020202020204" pitchFamily="34" charset="0"/>
              </a:rPr>
              <a:t>+ Phông chữ: Times New Roman; </a:t>
            </a:r>
          </a:p>
          <a:p>
            <a:pPr>
              <a:lnSpc>
                <a:spcPct val="150000"/>
              </a:lnSpc>
            </a:pPr>
            <a:r>
              <a:rPr lang="en-US" sz="2200">
                <a:latin typeface="Arial" panose="020B0604020202020204" pitchFamily="34" charset="0"/>
                <a:cs typeface="Arial" panose="020B0604020202020204" pitchFamily="34" charset="0"/>
              </a:rPr>
              <a:t>+ Đề bài chữ in hoa, văn bản chữ in thường</a:t>
            </a:r>
          </a:p>
        </p:txBody>
      </p:sp>
      <p:sp>
        <p:nvSpPr>
          <p:cNvPr id="23" name="TextBox 22">
            <a:extLst>
              <a:ext uri="{FF2B5EF4-FFF2-40B4-BE49-F238E27FC236}">
                <a16:creationId xmlns:a16="http://schemas.microsoft.com/office/drawing/2014/main" id="{12E57216-2A2E-456C-9F15-532A91B31E9A}"/>
              </a:ext>
            </a:extLst>
          </p:cNvPr>
          <p:cNvSpPr txBox="1"/>
          <p:nvPr/>
        </p:nvSpPr>
        <p:spPr>
          <a:xfrm>
            <a:off x="8772346" y="3572073"/>
            <a:ext cx="1853392" cy="430887"/>
          </a:xfrm>
          <a:prstGeom prst="rect">
            <a:avLst/>
          </a:prstGeom>
          <a:noFill/>
        </p:spPr>
        <p:txBody>
          <a:bodyPr wrap="none" rtlCol="0">
            <a:spAutoFit/>
          </a:bodyPr>
          <a:lstStyle/>
          <a:p>
            <a:r>
              <a:rPr lang="en-US" sz="2200">
                <a:latin typeface="Arial" panose="020B0604020202020204" pitchFamily="34" charset="0"/>
                <a:cs typeface="Arial" panose="020B0604020202020204" pitchFamily="34" charset="0"/>
              </a:rPr>
              <a:t>+ Cỡ chữ: 14</a:t>
            </a:r>
          </a:p>
        </p:txBody>
      </p:sp>
      <p:pic>
        <p:nvPicPr>
          <p:cNvPr id="24" name="Graphic 23" descr="Arrow Slight curve">
            <a:extLst>
              <a:ext uri="{FF2B5EF4-FFF2-40B4-BE49-F238E27FC236}">
                <a16:creationId xmlns:a16="http://schemas.microsoft.com/office/drawing/2014/main" id="{3B27A1DC-6154-46D6-B2D6-9BD8A705A6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V="1">
            <a:off x="3635816" y="5806740"/>
            <a:ext cx="569145" cy="569145"/>
          </a:xfrm>
          <a:prstGeom prst="rect">
            <a:avLst/>
          </a:prstGeom>
        </p:spPr>
      </p:pic>
      <p:sp>
        <p:nvSpPr>
          <p:cNvPr id="25" name="TextBox 24">
            <a:extLst>
              <a:ext uri="{FF2B5EF4-FFF2-40B4-BE49-F238E27FC236}">
                <a16:creationId xmlns:a16="http://schemas.microsoft.com/office/drawing/2014/main" id="{00B83070-BB30-4080-8463-7A02E77EAEBD}"/>
              </a:ext>
            </a:extLst>
          </p:cNvPr>
          <p:cNvSpPr txBox="1"/>
          <p:nvPr/>
        </p:nvSpPr>
        <p:spPr>
          <a:xfrm>
            <a:off x="1168552" y="2255739"/>
            <a:ext cx="6080511" cy="430887"/>
          </a:xfrm>
          <a:prstGeom prst="rect">
            <a:avLst/>
          </a:prstGeom>
          <a:noFill/>
        </p:spPr>
        <p:txBody>
          <a:bodyPr wrap="none" rtlCol="0">
            <a:spAutoFit/>
          </a:bodyPr>
          <a:lstStyle/>
          <a:p>
            <a:r>
              <a:rPr lang="en-US" sz="2200" b="1">
                <a:latin typeface="Arial" panose="020B0604020202020204" pitchFamily="34" charset="0"/>
                <a:cs typeface="Arial" panose="020B0604020202020204" pitchFamily="34" charset="0"/>
              </a:rPr>
              <a:t>- Định dạng chữ và định dạng đoạn văn bản</a:t>
            </a:r>
          </a:p>
        </p:txBody>
      </p:sp>
    </p:spTree>
    <p:extLst>
      <p:ext uri="{BB962C8B-B14F-4D97-AF65-F5344CB8AC3E}">
        <p14:creationId xmlns:p14="http://schemas.microsoft.com/office/powerpoint/2010/main" val="280036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par>
                                <p:cTn id="34" presetID="22" presetClass="entr" presetSubtype="8"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8B2D90-C8D5-4569-9F26-DFFD89CB79E0}"/>
              </a:ext>
            </a:extLst>
          </p:cNvPr>
          <p:cNvGrpSpPr/>
          <p:nvPr/>
        </p:nvGrpSpPr>
        <p:grpSpPr>
          <a:xfrm>
            <a:off x="-99094" y="1"/>
            <a:ext cx="12291094" cy="6915217"/>
            <a:chOff x="-99094" y="1"/>
            <a:chExt cx="12291094" cy="6915217"/>
          </a:xfrm>
        </p:grpSpPr>
        <p:sp>
          <p:nvSpPr>
            <p:cNvPr id="28" name="Rectangle 27">
              <a:extLst>
                <a:ext uri="{FF2B5EF4-FFF2-40B4-BE49-F238E27FC236}">
                  <a16:creationId xmlns:a16="http://schemas.microsoft.com/office/drawing/2014/main" id="{BE15E015-E8C0-49F8-BB88-E10943F7237D}"/>
                </a:ext>
              </a:extLst>
            </p:cNvPr>
            <p:cNvSpPr/>
            <p:nvPr/>
          </p:nvSpPr>
          <p:spPr>
            <a:xfrm>
              <a:off x="0" y="1"/>
              <a:ext cx="12192000" cy="910702"/>
            </a:xfrm>
            <a:prstGeom prst="rect">
              <a:avLst/>
            </a:prstGeom>
            <a:solidFill>
              <a:srgbClr val="2E75B6"/>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2500" b="1">
                  <a:solidFill>
                    <a:schemeClr val="bg1"/>
                  </a:solidFill>
                  <a:latin typeface="Times New Roman" panose="02020603050405020304" pitchFamily="18" charset="0"/>
                  <a:cs typeface="Times New Roman" panose="02020603050405020304" pitchFamily="18" charset="0"/>
                </a:rPr>
                <a:t>1. PHẦN MỀM SOẠN THẢO WORD</a:t>
              </a:r>
            </a:p>
          </p:txBody>
        </p:sp>
        <p:pic>
          <p:nvPicPr>
            <p:cNvPr id="37" name="Picture 36">
              <a:extLst>
                <a:ext uri="{FF2B5EF4-FFF2-40B4-BE49-F238E27FC236}">
                  <a16:creationId xmlns:a16="http://schemas.microsoft.com/office/drawing/2014/main" id="{08BD01B0-3B37-4DC8-A324-80ADB2ADC4DD}"/>
                </a:ext>
              </a:extLst>
            </p:cNvPr>
            <p:cNvPicPr>
              <a:picLocks noChangeAspect="1"/>
            </p:cNvPicPr>
            <p:nvPr/>
          </p:nvPicPr>
          <p:blipFill>
            <a:blip r:embed="rId2"/>
            <a:stretch>
              <a:fillRect/>
            </a:stretch>
          </p:blipFill>
          <p:spPr>
            <a:xfrm>
              <a:off x="0" y="5996735"/>
              <a:ext cx="2457450" cy="885825"/>
            </a:xfrm>
            <a:prstGeom prst="rect">
              <a:avLst/>
            </a:prstGeom>
          </p:spPr>
        </p:pic>
        <p:sp>
          <p:nvSpPr>
            <p:cNvPr id="38" name="TextBox 37">
              <a:extLst>
                <a:ext uri="{FF2B5EF4-FFF2-40B4-BE49-F238E27FC236}">
                  <a16:creationId xmlns:a16="http://schemas.microsoft.com/office/drawing/2014/main" id="{B809A762-68D4-4840-A63A-51C34A156FD1}"/>
                </a:ext>
              </a:extLst>
            </p:cNvPr>
            <p:cNvSpPr txBox="1"/>
            <p:nvPr/>
          </p:nvSpPr>
          <p:spPr>
            <a:xfrm>
              <a:off x="-99094" y="6545886"/>
              <a:ext cx="1544012" cy="369332"/>
            </a:xfrm>
            <a:prstGeom prst="rect">
              <a:avLst/>
            </a:prstGeom>
            <a:noFill/>
          </p:spPr>
          <p:txBody>
            <a:bodyPr wrap="none" rtlCol="0">
              <a:spAutoFit/>
            </a:bodyPr>
            <a:lstStyle/>
            <a:p>
              <a:r>
                <a:rPr lang="en-US" b="1">
                  <a:solidFill>
                    <a:srgbClr val="FF0000"/>
                  </a:solidFill>
                  <a:latin typeface="Arial" panose="020B0604020202020204" pitchFamily="34" charset="0"/>
                  <a:cs typeface="Arial" panose="020B0604020202020204" pitchFamily="34" charset="0"/>
                </a:rPr>
                <a:t>TH Tân Bình</a:t>
              </a:r>
            </a:p>
          </p:txBody>
        </p:sp>
      </p:grpSp>
      <p:sp>
        <p:nvSpPr>
          <p:cNvPr id="27" name="object 5">
            <a:extLst>
              <a:ext uri="{FF2B5EF4-FFF2-40B4-BE49-F238E27FC236}">
                <a16:creationId xmlns:a16="http://schemas.microsoft.com/office/drawing/2014/main" id="{4CA30860-40D3-4163-9F43-B317917FB570}"/>
              </a:ext>
            </a:extLst>
          </p:cNvPr>
          <p:cNvSpPr/>
          <p:nvPr/>
        </p:nvSpPr>
        <p:spPr>
          <a:xfrm>
            <a:off x="672911" y="1229506"/>
            <a:ext cx="684821" cy="684821"/>
          </a:xfrm>
          <a:custGeom>
            <a:avLst/>
            <a:gdLst/>
            <a:ahLst/>
            <a:cxnLst/>
            <a:rect l="l" t="t" r="r" b="b"/>
            <a:pathLst>
              <a:path w="551815" h="551814">
                <a:moveTo>
                  <a:pt x="275843" y="0"/>
                </a:moveTo>
                <a:lnTo>
                  <a:pt x="226246" y="4442"/>
                </a:lnTo>
                <a:lnTo>
                  <a:pt x="179570" y="17251"/>
                </a:lnTo>
                <a:lnTo>
                  <a:pt x="136595" y="37648"/>
                </a:lnTo>
                <a:lnTo>
                  <a:pt x="98098" y="64856"/>
                </a:lnTo>
                <a:lnTo>
                  <a:pt x="64856" y="98098"/>
                </a:lnTo>
                <a:lnTo>
                  <a:pt x="37648" y="136595"/>
                </a:lnTo>
                <a:lnTo>
                  <a:pt x="17251" y="179570"/>
                </a:lnTo>
                <a:lnTo>
                  <a:pt x="4442" y="226246"/>
                </a:lnTo>
                <a:lnTo>
                  <a:pt x="0" y="275843"/>
                </a:lnTo>
                <a:lnTo>
                  <a:pt x="4442" y="325441"/>
                </a:lnTo>
                <a:lnTo>
                  <a:pt x="17251" y="372117"/>
                </a:lnTo>
                <a:lnTo>
                  <a:pt x="37648" y="415092"/>
                </a:lnTo>
                <a:lnTo>
                  <a:pt x="64856" y="453589"/>
                </a:lnTo>
                <a:lnTo>
                  <a:pt x="98098" y="486831"/>
                </a:lnTo>
                <a:lnTo>
                  <a:pt x="136595" y="514039"/>
                </a:lnTo>
                <a:lnTo>
                  <a:pt x="179570" y="534436"/>
                </a:lnTo>
                <a:lnTo>
                  <a:pt x="226246" y="547245"/>
                </a:lnTo>
                <a:lnTo>
                  <a:pt x="275843" y="551688"/>
                </a:lnTo>
                <a:lnTo>
                  <a:pt x="325441" y="547245"/>
                </a:lnTo>
                <a:lnTo>
                  <a:pt x="372117" y="534436"/>
                </a:lnTo>
                <a:lnTo>
                  <a:pt x="415092" y="514039"/>
                </a:lnTo>
                <a:lnTo>
                  <a:pt x="453589" y="486831"/>
                </a:lnTo>
                <a:lnTo>
                  <a:pt x="486831" y="453589"/>
                </a:lnTo>
                <a:lnTo>
                  <a:pt x="514039" y="415092"/>
                </a:lnTo>
                <a:lnTo>
                  <a:pt x="534436" y="372117"/>
                </a:lnTo>
                <a:lnTo>
                  <a:pt x="547245" y="325441"/>
                </a:lnTo>
                <a:lnTo>
                  <a:pt x="551687" y="275843"/>
                </a:lnTo>
                <a:lnTo>
                  <a:pt x="547245" y="226246"/>
                </a:lnTo>
                <a:lnTo>
                  <a:pt x="534436" y="179570"/>
                </a:lnTo>
                <a:lnTo>
                  <a:pt x="514039" y="136595"/>
                </a:lnTo>
                <a:lnTo>
                  <a:pt x="486831" y="98098"/>
                </a:lnTo>
                <a:lnTo>
                  <a:pt x="453589" y="64856"/>
                </a:lnTo>
                <a:lnTo>
                  <a:pt x="415092" y="37648"/>
                </a:lnTo>
                <a:lnTo>
                  <a:pt x="372117" y="17251"/>
                </a:lnTo>
                <a:lnTo>
                  <a:pt x="325441" y="4442"/>
                </a:lnTo>
                <a:lnTo>
                  <a:pt x="275843" y="0"/>
                </a:lnTo>
                <a:close/>
              </a:path>
            </a:pathLst>
          </a:custGeom>
          <a:solidFill>
            <a:srgbClr val="92D050"/>
          </a:solidFill>
        </p:spPr>
        <p:txBody>
          <a:bodyPr wrap="square" lIns="0" tIns="0" rIns="0" bIns="0"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ysClr val="windowText" lastClr="000000"/>
              </a:solidFill>
              <a:effectLst/>
              <a:uLnTx/>
              <a:uFillTx/>
            </a:endParaRPr>
          </a:p>
          <a:p>
            <a:pPr algn="ctr" defTabSz="914400">
              <a:defRPr/>
            </a:pPr>
            <a:r>
              <a:rPr kumimoji="0" lang="en-US" sz="25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rPr>
              <a:t>4</a:t>
            </a:r>
            <a:endParaRPr lang="vi-VN"/>
          </a:p>
          <a:p>
            <a:pPr marL="0" marR="0" lvl="0" indent="0" algn="ctr" defTabSz="914400" eaLnBrk="1" fontAlgn="auto" latinLnBrk="0" hangingPunct="1">
              <a:lnSpc>
                <a:spcPct val="100000"/>
              </a:lnSpc>
              <a:spcBef>
                <a:spcPts val="0"/>
              </a:spcBef>
              <a:spcAft>
                <a:spcPts val="0"/>
              </a:spcAft>
              <a:buClrTx/>
              <a:buSzTx/>
              <a:buFontTx/>
              <a:buNone/>
              <a:tabLst/>
              <a:defRPr/>
            </a:pPr>
            <a:endParaRPr kumimoji="0" sz="25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4489C4F4-A184-4FF4-901C-05632F070A63}"/>
              </a:ext>
            </a:extLst>
          </p:cNvPr>
          <p:cNvGrpSpPr/>
          <p:nvPr/>
        </p:nvGrpSpPr>
        <p:grpSpPr>
          <a:xfrm>
            <a:off x="1444918" y="5177218"/>
            <a:ext cx="10442282" cy="470514"/>
            <a:chOff x="1481779" y="5230309"/>
            <a:chExt cx="10442282" cy="470514"/>
          </a:xfrm>
        </p:grpSpPr>
        <p:sp>
          <p:nvSpPr>
            <p:cNvPr id="34" name="TextBox 33">
              <a:extLst>
                <a:ext uri="{FF2B5EF4-FFF2-40B4-BE49-F238E27FC236}">
                  <a16:creationId xmlns:a16="http://schemas.microsoft.com/office/drawing/2014/main" id="{0CCBE020-89AB-40EC-8BCD-99B7ECA1CCF4}"/>
                </a:ext>
              </a:extLst>
            </p:cNvPr>
            <p:cNvSpPr txBox="1"/>
            <p:nvPr/>
          </p:nvSpPr>
          <p:spPr>
            <a:xfrm>
              <a:off x="1481779" y="5230309"/>
              <a:ext cx="10442282" cy="430887"/>
            </a:xfrm>
            <a:prstGeom prst="rect">
              <a:avLst/>
            </a:prstGeom>
            <a:noFill/>
          </p:spPr>
          <p:txBody>
            <a:bodyPr wrap="none" rtlCol="0">
              <a:spAutoFit/>
            </a:bodyPr>
            <a:lstStyle/>
            <a:p>
              <a:r>
                <a:rPr lang="en-US" sz="2200" b="1">
                  <a:solidFill>
                    <a:srgbClr val="FF0000"/>
                  </a:solidFill>
                  <a:latin typeface="Arial" panose="020B0604020202020204" pitchFamily="34" charset="0"/>
                  <a:cs typeface="Arial" panose="020B0604020202020204" pitchFamily="34" charset="0"/>
                </a:rPr>
                <a:t>Nháy </a:t>
              </a:r>
              <a:r>
                <a:rPr lang="en-US" sz="2000" b="1">
                  <a:solidFill>
                    <a:srgbClr val="FF0000"/>
                  </a:solidFill>
                  <a:latin typeface="Arial" panose="020B0604020202020204" pitchFamily="34" charset="0"/>
                  <a:cs typeface="Arial" panose="020B0604020202020204" pitchFamily="34" charset="0"/>
                </a:rPr>
                <a:t>chuột</a:t>
              </a:r>
              <a:r>
                <a:rPr lang="en-US" sz="2200" b="1">
                  <a:solidFill>
                    <a:srgbClr val="FF0000"/>
                  </a:solidFill>
                  <a:latin typeface="Arial" panose="020B0604020202020204" pitchFamily="34" charset="0"/>
                  <a:cs typeface="Arial" panose="020B0604020202020204" pitchFamily="34" charset="0"/>
                </a:rPr>
                <a:t> vào File         chọn Export       Create PDF     Đặt tên       Publish   </a:t>
              </a:r>
            </a:p>
          </p:txBody>
        </p:sp>
        <p:pic>
          <p:nvPicPr>
            <p:cNvPr id="9" name="Graphic 8" descr="Line arrow Straight">
              <a:extLst>
                <a:ext uri="{FF2B5EF4-FFF2-40B4-BE49-F238E27FC236}">
                  <a16:creationId xmlns:a16="http://schemas.microsoft.com/office/drawing/2014/main" id="{E86A2831-26C2-4051-9AEF-83C966A804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4313236" y="5271585"/>
              <a:ext cx="425140" cy="425140"/>
            </a:xfrm>
            <a:prstGeom prst="rect">
              <a:avLst/>
            </a:prstGeom>
          </p:spPr>
        </p:pic>
        <p:pic>
          <p:nvPicPr>
            <p:cNvPr id="40" name="Graphic 39" descr="Line arrow Straight">
              <a:extLst>
                <a:ext uri="{FF2B5EF4-FFF2-40B4-BE49-F238E27FC236}">
                  <a16:creationId xmlns:a16="http://schemas.microsoft.com/office/drawing/2014/main" id="{CB35B651-8961-49CF-958F-974BFED407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6580504" y="5262498"/>
              <a:ext cx="425140" cy="425140"/>
            </a:xfrm>
            <a:prstGeom prst="rect">
              <a:avLst/>
            </a:prstGeom>
          </p:spPr>
        </p:pic>
        <p:pic>
          <p:nvPicPr>
            <p:cNvPr id="41" name="Graphic 40" descr="Line arrow Straight">
              <a:extLst>
                <a:ext uri="{FF2B5EF4-FFF2-40B4-BE49-F238E27FC236}">
                  <a16:creationId xmlns:a16="http://schemas.microsoft.com/office/drawing/2014/main" id="{9934EBF4-A8CA-4223-AB8E-E6CAD32EC5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8518202" y="5264514"/>
              <a:ext cx="425140" cy="425140"/>
            </a:xfrm>
            <a:prstGeom prst="rect">
              <a:avLst/>
            </a:prstGeom>
          </p:spPr>
        </p:pic>
        <p:pic>
          <p:nvPicPr>
            <p:cNvPr id="30" name="Graphic 29" descr="Line arrow Straight">
              <a:extLst>
                <a:ext uri="{FF2B5EF4-FFF2-40B4-BE49-F238E27FC236}">
                  <a16:creationId xmlns:a16="http://schemas.microsoft.com/office/drawing/2014/main" id="{216009AF-A713-4A60-9F77-52E0C9789F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9935042" y="5275683"/>
              <a:ext cx="425140" cy="425140"/>
            </a:xfrm>
            <a:prstGeom prst="rect">
              <a:avLst/>
            </a:prstGeom>
          </p:spPr>
        </p:pic>
      </p:grpSp>
      <p:sp>
        <p:nvSpPr>
          <p:cNvPr id="3" name="Rectangle 2">
            <a:extLst>
              <a:ext uri="{FF2B5EF4-FFF2-40B4-BE49-F238E27FC236}">
                <a16:creationId xmlns:a16="http://schemas.microsoft.com/office/drawing/2014/main" id="{A663BD5B-246A-4E51-B926-AA6429452B5E}"/>
              </a:ext>
            </a:extLst>
          </p:cNvPr>
          <p:cNvSpPr/>
          <p:nvPr/>
        </p:nvSpPr>
        <p:spPr>
          <a:xfrm>
            <a:off x="1369541" y="1334863"/>
            <a:ext cx="10442282" cy="477054"/>
          </a:xfrm>
          <a:prstGeom prst="rect">
            <a:avLst/>
          </a:prstGeom>
        </p:spPr>
        <p:txBody>
          <a:bodyPr wrap="square">
            <a:spAutoFit/>
          </a:bodyPr>
          <a:lstStyle/>
          <a:p>
            <a:r>
              <a:rPr lang="en-US" sz="2500" b="1">
                <a:solidFill>
                  <a:srgbClr val="0000D0"/>
                </a:solidFill>
                <a:latin typeface="Arial" panose="020B0604020202020204" pitchFamily="34" charset="0"/>
                <a:cs typeface="Arial" panose="020B0604020202020204" pitchFamily="34" charset="0"/>
              </a:rPr>
              <a:t>Cách chèn các công cụ trực quan vào văn bản Microsoft Word</a:t>
            </a:r>
            <a:endParaRPr lang="en-US" sz="2500" b="0" i="0">
              <a:solidFill>
                <a:srgbClr val="0000D0"/>
              </a:solidFill>
              <a:effectLst/>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77DF3F93-2E2E-4849-B64D-B9AE95584B19}"/>
              </a:ext>
            </a:extLst>
          </p:cNvPr>
          <p:cNvSpPr txBox="1"/>
          <p:nvPr/>
        </p:nvSpPr>
        <p:spPr>
          <a:xfrm>
            <a:off x="1357733" y="2098005"/>
            <a:ext cx="7092006" cy="477054"/>
          </a:xfrm>
          <a:prstGeom prst="rect">
            <a:avLst/>
          </a:prstGeom>
          <a:noFill/>
        </p:spPr>
        <p:txBody>
          <a:bodyPr wrap="none" rtlCol="0">
            <a:spAutoFit/>
          </a:bodyPr>
          <a:lstStyle/>
          <a:p>
            <a:r>
              <a:rPr lang="en-US" sz="2500">
                <a:solidFill>
                  <a:srgbClr val="0000D0"/>
                </a:solidFill>
                <a:latin typeface="Arial" panose="020B0604020202020204" pitchFamily="34" charset="0"/>
                <a:cs typeface="Arial" panose="020B0604020202020204" pitchFamily="34" charset="0"/>
              </a:rPr>
              <a:t>+ Chèn bảng biểu, tranh ảnh, biểu đồ, hình mẫu </a:t>
            </a:r>
          </a:p>
        </p:txBody>
      </p:sp>
      <p:sp>
        <p:nvSpPr>
          <p:cNvPr id="4" name="Rectangle 3">
            <a:extLst>
              <a:ext uri="{FF2B5EF4-FFF2-40B4-BE49-F238E27FC236}">
                <a16:creationId xmlns:a16="http://schemas.microsoft.com/office/drawing/2014/main" id="{2BB9A99C-C805-460B-98F9-F389D0E3117D}"/>
              </a:ext>
            </a:extLst>
          </p:cNvPr>
          <p:cNvSpPr/>
          <p:nvPr/>
        </p:nvSpPr>
        <p:spPr>
          <a:xfrm>
            <a:off x="1311485" y="3322975"/>
            <a:ext cx="3982180" cy="477054"/>
          </a:xfrm>
          <a:prstGeom prst="rect">
            <a:avLst/>
          </a:prstGeom>
        </p:spPr>
        <p:txBody>
          <a:bodyPr wrap="none">
            <a:spAutoFit/>
          </a:bodyPr>
          <a:lstStyle/>
          <a:p>
            <a:r>
              <a:rPr lang="vi-VN" sz="2500" b="1">
                <a:solidFill>
                  <a:srgbClr val="0000D0"/>
                </a:solidFill>
              </a:rPr>
              <a:t>Lưu tài liệu đã soạn thảo</a:t>
            </a:r>
            <a:endParaRPr lang="en-US" sz="2500">
              <a:solidFill>
                <a:srgbClr val="0000D0"/>
              </a:solidFill>
            </a:endParaRPr>
          </a:p>
        </p:txBody>
      </p:sp>
      <p:sp>
        <p:nvSpPr>
          <p:cNvPr id="48" name="object 5">
            <a:extLst>
              <a:ext uri="{FF2B5EF4-FFF2-40B4-BE49-F238E27FC236}">
                <a16:creationId xmlns:a16="http://schemas.microsoft.com/office/drawing/2014/main" id="{034768AD-2C89-4372-801D-3BAF1C96A87A}"/>
              </a:ext>
            </a:extLst>
          </p:cNvPr>
          <p:cNvSpPr/>
          <p:nvPr/>
        </p:nvSpPr>
        <p:spPr>
          <a:xfrm>
            <a:off x="672912" y="3206987"/>
            <a:ext cx="684821" cy="684821"/>
          </a:xfrm>
          <a:custGeom>
            <a:avLst/>
            <a:gdLst/>
            <a:ahLst/>
            <a:cxnLst/>
            <a:rect l="l" t="t" r="r" b="b"/>
            <a:pathLst>
              <a:path w="551815" h="551814">
                <a:moveTo>
                  <a:pt x="275843" y="0"/>
                </a:moveTo>
                <a:lnTo>
                  <a:pt x="226246" y="4442"/>
                </a:lnTo>
                <a:lnTo>
                  <a:pt x="179570" y="17251"/>
                </a:lnTo>
                <a:lnTo>
                  <a:pt x="136595" y="37648"/>
                </a:lnTo>
                <a:lnTo>
                  <a:pt x="98098" y="64856"/>
                </a:lnTo>
                <a:lnTo>
                  <a:pt x="64856" y="98098"/>
                </a:lnTo>
                <a:lnTo>
                  <a:pt x="37648" y="136595"/>
                </a:lnTo>
                <a:lnTo>
                  <a:pt x="17251" y="179570"/>
                </a:lnTo>
                <a:lnTo>
                  <a:pt x="4442" y="226246"/>
                </a:lnTo>
                <a:lnTo>
                  <a:pt x="0" y="275843"/>
                </a:lnTo>
                <a:lnTo>
                  <a:pt x="4442" y="325441"/>
                </a:lnTo>
                <a:lnTo>
                  <a:pt x="17251" y="372117"/>
                </a:lnTo>
                <a:lnTo>
                  <a:pt x="37648" y="415092"/>
                </a:lnTo>
                <a:lnTo>
                  <a:pt x="64856" y="453589"/>
                </a:lnTo>
                <a:lnTo>
                  <a:pt x="98098" y="486831"/>
                </a:lnTo>
                <a:lnTo>
                  <a:pt x="136595" y="514039"/>
                </a:lnTo>
                <a:lnTo>
                  <a:pt x="179570" y="534436"/>
                </a:lnTo>
                <a:lnTo>
                  <a:pt x="226246" y="547245"/>
                </a:lnTo>
                <a:lnTo>
                  <a:pt x="275843" y="551688"/>
                </a:lnTo>
                <a:lnTo>
                  <a:pt x="325441" y="547245"/>
                </a:lnTo>
                <a:lnTo>
                  <a:pt x="372117" y="534436"/>
                </a:lnTo>
                <a:lnTo>
                  <a:pt x="415092" y="514039"/>
                </a:lnTo>
                <a:lnTo>
                  <a:pt x="453589" y="486831"/>
                </a:lnTo>
                <a:lnTo>
                  <a:pt x="486831" y="453589"/>
                </a:lnTo>
                <a:lnTo>
                  <a:pt x="514039" y="415092"/>
                </a:lnTo>
                <a:lnTo>
                  <a:pt x="534436" y="372117"/>
                </a:lnTo>
                <a:lnTo>
                  <a:pt x="547245" y="325441"/>
                </a:lnTo>
                <a:lnTo>
                  <a:pt x="551687" y="275843"/>
                </a:lnTo>
                <a:lnTo>
                  <a:pt x="547245" y="226246"/>
                </a:lnTo>
                <a:lnTo>
                  <a:pt x="534436" y="179570"/>
                </a:lnTo>
                <a:lnTo>
                  <a:pt x="514039" y="136595"/>
                </a:lnTo>
                <a:lnTo>
                  <a:pt x="486831" y="98098"/>
                </a:lnTo>
                <a:lnTo>
                  <a:pt x="453589" y="64856"/>
                </a:lnTo>
                <a:lnTo>
                  <a:pt x="415092" y="37648"/>
                </a:lnTo>
                <a:lnTo>
                  <a:pt x="372117" y="17251"/>
                </a:lnTo>
                <a:lnTo>
                  <a:pt x="325441" y="4442"/>
                </a:lnTo>
                <a:lnTo>
                  <a:pt x="275843" y="0"/>
                </a:lnTo>
                <a:close/>
              </a:path>
            </a:pathLst>
          </a:custGeom>
          <a:solidFill>
            <a:srgbClr val="92D050"/>
          </a:solidFill>
        </p:spPr>
        <p:txBody>
          <a:bodyPr wrap="square" lIns="0" tIns="0" rIns="0" bIns="0"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ysClr val="windowText" lastClr="000000"/>
              </a:solidFill>
              <a:effectLst/>
              <a:uLnTx/>
              <a:uFillTx/>
            </a:endParaRPr>
          </a:p>
          <a:p>
            <a:pPr algn="ctr" defTabSz="914400">
              <a:defRPr/>
            </a:pPr>
            <a:r>
              <a:rPr lang="en-US" sz="2500" b="1" kern="0">
                <a:solidFill>
                  <a:srgbClr val="FF0000"/>
                </a:solidFill>
                <a:latin typeface="Arial" panose="020B0604020202020204" pitchFamily="34" charset="0"/>
                <a:cs typeface="Arial" panose="020B0604020202020204" pitchFamily="34" charset="0"/>
              </a:rPr>
              <a:t>5</a:t>
            </a:r>
            <a:endParaRPr lang="vi-VN"/>
          </a:p>
          <a:p>
            <a:pPr marL="0" marR="0" lvl="0" indent="0" algn="ctr" defTabSz="914400" eaLnBrk="1" fontAlgn="auto" latinLnBrk="0" hangingPunct="1">
              <a:lnSpc>
                <a:spcPct val="100000"/>
              </a:lnSpc>
              <a:spcBef>
                <a:spcPts val="0"/>
              </a:spcBef>
              <a:spcAft>
                <a:spcPts val="0"/>
              </a:spcAft>
              <a:buClrTx/>
              <a:buSzTx/>
              <a:buFontTx/>
              <a:buNone/>
              <a:tabLst/>
              <a:defRPr/>
            </a:pPr>
            <a:endParaRPr kumimoji="0" sz="25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D0A2D49D-847A-4BF5-9D09-2081EFDE6CF8}"/>
              </a:ext>
            </a:extLst>
          </p:cNvPr>
          <p:cNvSpPr/>
          <p:nvPr/>
        </p:nvSpPr>
        <p:spPr>
          <a:xfrm>
            <a:off x="1311485" y="3962418"/>
            <a:ext cx="6260047" cy="477054"/>
          </a:xfrm>
          <a:prstGeom prst="rect">
            <a:avLst/>
          </a:prstGeom>
        </p:spPr>
        <p:txBody>
          <a:bodyPr wrap="none">
            <a:spAutoFit/>
          </a:bodyPr>
          <a:lstStyle/>
          <a:p>
            <a:r>
              <a:rPr lang="en-US" sz="2500">
                <a:solidFill>
                  <a:srgbClr val="0000D0"/>
                </a:solidFill>
                <a:latin typeface="Arial" panose="020B0604020202020204" pitchFamily="34" charset="0"/>
                <a:cs typeface="Arial" panose="020B0604020202020204" pitchFamily="34" charset="0"/>
              </a:rPr>
              <a:t>+ Lưu tệp soạn thảo vào th</a:t>
            </a:r>
            <a:r>
              <a:rPr lang="vi-VN" sz="2500">
                <a:solidFill>
                  <a:srgbClr val="0000D0"/>
                </a:solidFill>
                <a:latin typeface="Arial" panose="020B0604020202020204" pitchFamily="34" charset="0"/>
                <a:cs typeface="Arial" panose="020B0604020202020204" pitchFamily="34" charset="0"/>
              </a:rPr>
              <a:t>ư</a:t>
            </a:r>
            <a:r>
              <a:rPr lang="en-US" sz="2500">
                <a:solidFill>
                  <a:srgbClr val="0000D0"/>
                </a:solidFill>
                <a:latin typeface="Arial" panose="020B0604020202020204" pitchFamily="34" charset="0"/>
                <a:cs typeface="Arial" panose="020B0604020202020204" pitchFamily="34" charset="0"/>
              </a:rPr>
              <a:t> mục máy tính</a:t>
            </a:r>
          </a:p>
        </p:txBody>
      </p:sp>
      <p:sp>
        <p:nvSpPr>
          <p:cNvPr id="50" name="Rectangle 49">
            <a:extLst>
              <a:ext uri="{FF2B5EF4-FFF2-40B4-BE49-F238E27FC236}">
                <a16:creationId xmlns:a16="http://schemas.microsoft.com/office/drawing/2014/main" id="{FE4A2370-DD2E-499D-92DB-58C78EA74F1A}"/>
              </a:ext>
            </a:extLst>
          </p:cNvPr>
          <p:cNvSpPr/>
          <p:nvPr/>
        </p:nvSpPr>
        <p:spPr>
          <a:xfrm>
            <a:off x="1311484" y="4457343"/>
            <a:ext cx="5221301" cy="477054"/>
          </a:xfrm>
          <a:prstGeom prst="rect">
            <a:avLst/>
          </a:prstGeom>
        </p:spPr>
        <p:txBody>
          <a:bodyPr wrap="none">
            <a:spAutoFit/>
          </a:bodyPr>
          <a:lstStyle/>
          <a:p>
            <a:r>
              <a:rPr lang="en-US" sz="2500">
                <a:solidFill>
                  <a:srgbClr val="0000D0"/>
                </a:solidFill>
                <a:latin typeface="Arial" panose="020B0604020202020204" pitchFamily="34" charset="0"/>
                <a:cs typeface="Arial" panose="020B0604020202020204" pitchFamily="34" charset="0"/>
              </a:rPr>
              <a:t>+ Lưu tệp soạn thảo thành tệp PDF</a:t>
            </a:r>
          </a:p>
        </p:txBody>
      </p:sp>
      <p:sp>
        <p:nvSpPr>
          <p:cNvPr id="51" name="TextBox 50">
            <a:extLst>
              <a:ext uri="{FF2B5EF4-FFF2-40B4-BE49-F238E27FC236}">
                <a16:creationId xmlns:a16="http://schemas.microsoft.com/office/drawing/2014/main" id="{0DD44D2A-0A8B-466E-94CA-867548B3F538}"/>
              </a:ext>
            </a:extLst>
          </p:cNvPr>
          <p:cNvSpPr txBox="1"/>
          <p:nvPr/>
        </p:nvSpPr>
        <p:spPr>
          <a:xfrm>
            <a:off x="2691157" y="2641404"/>
            <a:ext cx="5535233" cy="430887"/>
          </a:xfrm>
          <a:prstGeom prst="rect">
            <a:avLst/>
          </a:prstGeom>
          <a:noFill/>
        </p:spPr>
        <p:txBody>
          <a:bodyPr wrap="none" rtlCol="0">
            <a:spAutoFit/>
          </a:bodyPr>
          <a:lstStyle/>
          <a:p>
            <a:r>
              <a:rPr lang="en-US" sz="2200" b="1" i="1">
                <a:solidFill>
                  <a:srgbClr val="FF0000"/>
                </a:solidFill>
                <a:latin typeface="Arial" panose="020B0604020202020204" pitchFamily="34" charset="0"/>
                <a:cs typeface="Arial" panose="020B0604020202020204" pitchFamily="34" charset="0"/>
              </a:rPr>
              <a:t>Quan sát thao tác trên phần mềm Word</a:t>
            </a:r>
            <a:r>
              <a:rPr lang="en-US" sz="2200" b="1">
                <a:solidFill>
                  <a:srgbClr val="FF0000"/>
                </a:solidFill>
                <a:latin typeface="Arial" panose="020B0604020202020204" pitchFamily="34" charset="0"/>
                <a:cs typeface="Arial" panose="020B0604020202020204" pitchFamily="34" charset="0"/>
              </a:rPr>
              <a:t>.</a:t>
            </a:r>
          </a:p>
        </p:txBody>
      </p:sp>
      <p:pic>
        <p:nvPicPr>
          <p:cNvPr id="8" name="Graphic 7" descr="Right pointing backhand index">
            <a:extLst>
              <a:ext uri="{FF2B5EF4-FFF2-40B4-BE49-F238E27FC236}">
                <a16:creationId xmlns:a16="http://schemas.microsoft.com/office/drawing/2014/main" id="{7D256AF9-435E-4C94-B0DD-33C031D38F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61386" y="2617815"/>
            <a:ext cx="573314" cy="573314"/>
          </a:xfrm>
          <a:prstGeom prst="rect">
            <a:avLst/>
          </a:prstGeom>
        </p:spPr>
      </p:pic>
    </p:spTree>
    <p:extLst>
      <p:ext uri="{BB962C8B-B14F-4D97-AF65-F5344CB8AC3E}">
        <p14:creationId xmlns:p14="http://schemas.microsoft.com/office/powerpoint/2010/main" val="58732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500"/>
                                        <p:tgtEl>
                                          <p:spTgt spid="3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wipe(left)">
                                      <p:cBhvr>
                                        <p:cTn id="16" dur="500"/>
                                        <p:tgtEl>
                                          <p:spTgt spid="51"/>
                                        </p:tgtEl>
                                      </p:cBhvr>
                                    </p:animEffect>
                                  </p:childTnLst>
                                </p:cTn>
                              </p:par>
                              <p:par>
                                <p:cTn id="17" presetID="2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left)">
                                      <p:cBhvr>
                                        <p:cTn id="27" dur="500"/>
                                        <p:tgtEl>
                                          <p:spTgt spid="4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500"/>
                                        <p:tgtEl>
                                          <p:spTgt spid="4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left)">
                                      <p:cBhvr>
                                        <p:cTn id="33" dur="500"/>
                                        <p:tgtEl>
                                          <p:spTgt spid="50"/>
                                        </p:tgtEl>
                                      </p:cBhvr>
                                    </p:animEffect>
                                  </p:childTnLst>
                                </p:cTn>
                              </p:par>
                              <p:par>
                                <p:cTn id="34" presetID="22" presetClass="entr" presetSubtype="8"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 grpId="0"/>
      <p:bldP spid="31" grpId="0"/>
      <p:bldP spid="4" grpId="0"/>
      <p:bldP spid="48" grpId="0" animBg="1"/>
      <p:bldP spid="49" grpId="0"/>
      <p:bldP spid="50" grpId="0"/>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8B2D90-C8D5-4569-9F26-DFFD89CB79E0}"/>
              </a:ext>
            </a:extLst>
          </p:cNvPr>
          <p:cNvGrpSpPr/>
          <p:nvPr/>
        </p:nvGrpSpPr>
        <p:grpSpPr>
          <a:xfrm>
            <a:off x="-99094" y="1"/>
            <a:ext cx="12291094" cy="6915217"/>
            <a:chOff x="-99094" y="1"/>
            <a:chExt cx="12291094" cy="6915217"/>
          </a:xfrm>
        </p:grpSpPr>
        <p:sp>
          <p:nvSpPr>
            <p:cNvPr id="28" name="Rectangle 27">
              <a:extLst>
                <a:ext uri="{FF2B5EF4-FFF2-40B4-BE49-F238E27FC236}">
                  <a16:creationId xmlns:a16="http://schemas.microsoft.com/office/drawing/2014/main" id="{BE15E015-E8C0-49F8-BB88-E10943F7237D}"/>
                </a:ext>
              </a:extLst>
            </p:cNvPr>
            <p:cNvSpPr/>
            <p:nvPr/>
          </p:nvSpPr>
          <p:spPr>
            <a:xfrm>
              <a:off x="0" y="1"/>
              <a:ext cx="12192000" cy="769280"/>
            </a:xfrm>
            <a:prstGeom prst="rect">
              <a:avLst/>
            </a:prstGeom>
            <a:solidFill>
              <a:srgbClr val="2E75B6"/>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2500" b="1">
                  <a:solidFill>
                    <a:schemeClr val="bg1"/>
                  </a:solidFill>
                  <a:latin typeface="Times New Roman" panose="02020603050405020304" pitchFamily="18" charset="0"/>
                  <a:cs typeface="Times New Roman" panose="02020603050405020304" pitchFamily="18" charset="0"/>
                </a:rPr>
                <a:t>2. PHẦN MỀM TRÌNH CHIẾU POWERPOINT</a:t>
              </a:r>
            </a:p>
          </p:txBody>
        </p:sp>
        <p:pic>
          <p:nvPicPr>
            <p:cNvPr id="37" name="Picture 36">
              <a:extLst>
                <a:ext uri="{FF2B5EF4-FFF2-40B4-BE49-F238E27FC236}">
                  <a16:creationId xmlns:a16="http://schemas.microsoft.com/office/drawing/2014/main" id="{08BD01B0-3B37-4DC8-A324-80ADB2ADC4DD}"/>
                </a:ext>
              </a:extLst>
            </p:cNvPr>
            <p:cNvPicPr>
              <a:picLocks noChangeAspect="1"/>
            </p:cNvPicPr>
            <p:nvPr/>
          </p:nvPicPr>
          <p:blipFill>
            <a:blip r:embed="rId2"/>
            <a:stretch>
              <a:fillRect/>
            </a:stretch>
          </p:blipFill>
          <p:spPr>
            <a:xfrm>
              <a:off x="0" y="5996735"/>
              <a:ext cx="2457450" cy="885825"/>
            </a:xfrm>
            <a:prstGeom prst="rect">
              <a:avLst/>
            </a:prstGeom>
          </p:spPr>
        </p:pic>
        <p:sp>
          <p:nvSpPr>
            <p:cNvPr id="38" name="TextBox 37">
              <a:extLst>
                <a:ext uri="{FF2B5EF4-FFF2-40B4-BE49-F238E27FC236}">
                  <a16:creationId xmlns:a16="http://schemas.microsoft.com/office/drawing/2014/main" id="{B809A762-68D4-4840-A63A-51C34A156FD1}"/>
                </a:ext>
              </a:extLst>
            </p:cNvPr>
            <p:cNvSpPr txBox="1"/>
            <p:nvPr/>
          </p:nvSpPr>
          <p:spPr>
            <a:xfrm>
              <a:off x="-99094" y="6545886"/>
              <a:ext cx="1544012" cy="369332"/>
            </a:xfrm>
            <a:prstGeom prst="rect">
              <a:avLst/>
            </a:prstGeom>
            <a:noFill/>
          </p:spPr>
          <p:txBody>
            <a:bodyPr wrap="none" rtlCol="0">
              <a:spAutoFit/>
            </a:bodyPr>
            <a:lstStyle/>
            <a:p>
              <a:r>
                <a:rPr lang="en-US" b="1">
                  <a:solidFill>
                    <a:srgbClr val="FF0000"/>
                  </a:solidFill>
                  <a:latin typeface="Arial" panose="020B0604020202020204" pitchFamily="34" charset="0"/>
                  <a:cs typeface="Arial" panose="020B0604020202020204" pitchFamily="34" charset="0"/>
                </a:rPr>
                <a:t>TH Tân Bình</a:t>
              </a:r>
            </a:p>
          </p:txBody>
        </p:sp>
      </p:grpSp>
      <p:sp>
        <p:nvSpPr>
          <p:cNvPr id="27" name="object 5">
            <a:extLst>
              <a:ext uri="{FF2B5EF4-FFF2-40B4-BE49-F238E27FC236}">
                <a16:creationId xmlns:a16="http://schemas.microsoft.com/office/drawing/2014/main" id="{4CA30860-40D3-4163-9F43-B317917FB570}"/>
              </a:ext>
            </a:extLst>
          </p:cNvPr>
          <p:cNvSpPr/>
          <p:nvPr/>
        </p:nvSpPr>
        <p:spPr>
          <a:xfrm>
            <a:off x="672911" y="989288"/>
            <a:ext cx="684821" cy="684821"/>
          </a:xfrm>
          <a:custGeom>
            <a:avLst/>
            <a:gdLst/>
            <a:ahLst/>
            <a:cxnLst/>
            <a:rect l="l" t="t" r="r" b="b"/>
            <a:pathLst>
              <a:path w="551815" h="551814">
                <a:moveTo>
                  <a:pt x="275843" y="0"/>
                </a:moveTo>
                <a:lnTo>
                  <a:pt x="226246" y="4442"/>
                </a:lnTo>
                <a:lnTo>
                  <a:pt x="179570" y="17251"/>
                </a:lnTo>
                <a:lnTo>
                  <a:pt x="136595" y="37648"/>
                </a:lnTo>
                <a:lnTo>
                  <a:pt x="98098" y="64856"/>
                </a:lnTo>
                <a:lnTo>
                  <a:pt x="64856" y="98098"/>
                </a:lnTo>
                <a:lnTo>
                  <a:pt x="37648" y="136595"/>
                </a:lnTo>
                <a:lnTo>
                  <a:pt x="17251" y="179570"/>
                </a:lnTo>
                <a:lnTo>
                  <a:pt x="4442" y="226246"/>
                </a:lnTo>
                <a:lnTo>
                  <a:pt x="0" y="275843"/>
                </a:lnTo>
                <a:lnTo>
                  <a:pt x="4442" y="325441"/>
                </a:lnTo>
                <a:lnTo>
                  <a:pt x="17251" y="372117"/>
                </a:lnTo>
                <a:lnTo>
                  <a:pt x="37648" y="415092"/>
                </a:lnTo>
                <a:lnTo>
                  <a:pt x="64856" y="453589"/>
                </a:lnTo>
                <a:lnTo>
                  <a:pt x="98098" y="486831"/>
                </a:lnTo>
                <a:lnTo>
                  <a:pt x="136595" y="514039"/>
                </a:lnTo>
                <a:lnTo>
                  <a:pt x="179570" y="534436"/>
                </a:lnTo>
                <a:lnTo>
                  <a:pt x="226246" y="547245"/>
                </a:lnTo>
                <a:lnTo>
                  <a:pt x="275843" y="551688"/>
                </a:lnTo>
                <a:lnTo>
                  <a:pt x="325441" y="547245"/>
                </a:lnTo>
                <a:lnTo>
                  <a:pt x="372117" y="534436"/>
                </a:lnTo>
                <a:lnTo>
                  <a:pt x="415092" y="514039"/>
                </a:lnTo>
                <a:lnTo>
                  <a:pt x="453589" y="486831"/>
                </a:lnTo>
                <a:lnTo>
                  <a:pt x="486831" y="453589"/>
                </a:lnTo>
                <a:lnTo>
                  <a:pt x="514039" y="415092"/>
                </a:lnTo>
                <a:lnTo>
                  <a:pt x="534436" y="372117"/>
                </a:lnTo>
                <a:lnTo>
                  <a:pt x="547245" y="325441"/>
                </a:lnTo>
                <a:lnTo>
                  <a:pt x="551687" y="275843"/>
                </a:lnTo>
                <a:lnTo>
                  <a:pt x="547245" y="226246"/>
                </a:lnTo>
                <a:lnTo>
                  <a:pt x="534436" y="179570"/>
                </a:lnTo>
                <a:lnTo>
                  <a:pt x="514039" y="136595"/>
                </a:lnTo>
                <a:lnTo>
                  <a:pt x="486831" y="98098"/>
                </a:lnTo>
                <a:lnTo>
                  <a:pt x="453589" y="64856"/>
                </a:lnTo>
                <a:lnTo>
                  <a:pt x="415092" y="37648"/>
                </a:lnTo>
                <a:lnTo>
                  <a:pt x="372117" y="17251"/>
                </a:lnTo>
                <a:lnTo>
                  <a:pt x="325441" y="4442"/>
                </a:lnTo>
                <a:lnTo>
                  <a:pt x="275843" y="0"/>
                </a:lnTo>
                <a:close/>
              </a:path>
            </a:pathLst>
          </a:custGeom>
          <a:solidFill>
            <a:srgbClr val="92D050"/>
          </a:solidFill>
        </p:spPr>
        <p:txBody>
          <a:bodyPr wrap="square" lIns="0" tIns="0" rIns="0" bIns="0"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ysClr val="windowText" lastClr="000000"/>
              </a:solidFill>
              <a:effectLst/>
              <a:uLnTx/>
              <a:uFillTx/>
            </a:endParaRPr>
          </a:p>
          <a:p>
            <a:pPr algn="ctr" defTabSz="914400">
              <a:defRPr/>
            </a:pPr>
            <a:r>
              <a:rPr lang="en-US" sz="2500" b="1" kern="0">
                <a:solidFill>
                  <a:srgbClr val="FF0000"/>
                </a:solidFill>
                <a:latin typeface="Arial" panose="020B0604020202020204" pitchFamily="34" charset="0"/>
                <a:cs typeface="Arial" panose="020B0604020202020204" pitchFamily="34" charset="0"/>
              </a:rPr>
              <a:t>1</a:t>
            </a:r>
            <a:endParaRPr lang="vi-VN"/>
          </a:p>
          <a:p>
            <a:pPr marL="0" marR="0" lvl="0" indent="0" algn="ctr" defTabSz="914400" eaLnBrk="1" fontAlgn="auto" latinLnBrk="0" hangingPunct="1">
              <a:lnSpc>
                <a:spcPct val="100000"/>
              </a:lnSpc>
              <a:spcBef>
                <a:spcPts val="0"/>
              </a:spcBef>
              <a:spcAft>
                <a:spcPts val="0"/>
              </a:spcAft>
              <a:buClrTx/>
              <a:buSzTx/>
              <a:buFontTx/>
              <a:buNone/>
              <a:tabLst/>
              <a:defRPr/>
            </a:pPr>
            <a:endParaRPr kumimoji="0" sz="25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A663BD5B-246A-4E51-B926-AA6429452B5E}"/>
              </a:ext>
            </a:extLst>
          </p:cNvPr>
          <p:cNvSpPr/>
          <p:nvPr/>
        </p:nvSpPr>
        <p:spPr>
          <a:xfrm>
            <a:off x="1444917" y="1057462"/>
            <a:ext cx="10442282" cy="477054"/>
          </a:xfrm>
          <a:prstGeom prst="rect">
            <a:avLst/>
          </a:prstGeom>
        </p:spPr>
        <p:txBody>
          <a:bodyPr wrap="square">
            <a:spAutoFit/>
          </a:bodyPr>
          <a:lstStyle/>
          <a:p>
            <a:r>
              <a:rPr lang="en-US" sz="2500" b="1">
                <a:solidFill>
                  <a:srgbClr val="0000D0"/>
                </a:solidFill>
                <a:latin typeface="Arial" panose="020B0604020202020204" pitchFamily="34" charset="0"/>
                <a:cs typeface="Arial" panose="020B0604020202020204" pitchFamily="34" charset="0"/>
              </a:rPr>
              <a:t>Mục đích sử dụng Powerpoint</a:t>
            </a:r>
            <a:endParaRPr lang="en-US" sz="2500" b="0" i="0">
              <a:solidFill>
                <a:srgbClr val="0000D0"/>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4F84687-0DB0-40AE-989F-8C71473F1592}"/>
              </a:ext>
            </a:extLst>
          </p:cNvPr>
          <p:cNvSpPr/>
          <p:nvPr/>
        </p:nvSpPr>
        <p:spPr>
          <a:xfrm>
            <a:off x="1357732" y="3520637"/>
            <a:ext cx="6739345" cy="477054"/>
          </a:xfrm>
          <a:prstGeom prst="rect">
            <a:avLst/>
          </a:prstGeom>
        </p:spPr>
        <p:txBody>
          <a:bodyPr wrap="none">
            <a:spAutoFit/>
          </a:bodyPr>
          <a:lstStyle/>
          <a:p>
            <a:r>
              <a:rPr lang="vi-VN" sz="2500" b="1">
                <a:solidFill>
                  <a:srgbClr val="0000D0"/>
                </a:solidFill>
              </a:rPr>
              <a:t>Những thao tác cơ bản khi làm Powerpoint</a:t>
            </a:r>
          </a:p>
        </p:txBody>
      </p:sp>
      <p:sp>
        <p:nvSpPr>
          <p:cNvPr id="22" name="object 5">
            <a:extLst>
              <a:ext uri="{FF2B5EF4-FFF2-40B4-BE49-F238E27FC236}">
                <a16:creationId xmlns:a16="http://schemas.microsoft.com/office/drawing/2014/main" id="{DA1BAA52-5430-4452-A6E5-727F3FEFE539}"/>
              </a:ext>
            </a:extLst>
          </p:cNvPr>
          <p:cNvSpPr/>
          <p:nvPr/>
        </p:nvSpPr>
        <p:spPr>
          <a:xfrm>
            <a:off x="672911" y="3428999"/>
            <a:ext cx="684821" cy="684821"/>
          </a:xfrm>
          <a:custGeom>
            <a:avLst/>
            <a:gdLst/>
            <a:ahLst/>
            <a:cxnLst/>
            <a:rect l="l" t="t" r="r" b="b"/>
            <a:pathLst>
              <a:path w="551815" h="551814">
                <a:moveTo>
                  <a:pt x="275843" y="0"/>
                </a:moveTo>
                <a:lnTo>
                  <a:pt x="226246" y="4442"/>
                </a:lnTo>
                <a:lnTo>
                  <a:pt x="179570" y="17251"/>
                </a:lnTo>
                <a:lnTo>
                  <a:pt x="136595" y="37648"/>
                </a:lnTo>
                <a:lnTo>
                  <a:pt x="98098" y="64856"/>
                </a:lnTo>
                <a:lnTo>
                  <a:pt x="64856" y="98098"/>
                </a:lnTo>
                <a:lnTo>
                  <a:pt x="37648" y="136595"/>
                </a:lnTo>
                <a:lnTo>
                  <a:pt x="17251" y="179570"/>
                </a:lnTo>
                <a:lnTo>
                  <a:pt x="4442" y="226246"/>
                </a:lnTo>
                <a:lnTo>
                  <a:pt x="0" y="275843"/>
                </a:lnTo>
                <a:lnTo>
                  <a:pt x="4442" y="325441"/>
                </a:lnTo>
                <a:lnTo>
                  <a:pt x="17251" y="372117"/>
                </a:lnTo>
                <a:lnTo>
                  <a:pt x="37648" y="415092"/>
                </a:lnTo>
                <a:lnTo>
                  <a:pt x="64856" y="453589"/>
                </a:lnTo>
                <a:lnTo>
                  <a:pt x="98098" y="486831"/>
                </a:lnTo>
                <a:lnTo>
                  <a:pt x="136595" y="514039"/>
                </a:lnTo>
                <a:lnTo>
                  <a:pt x="179570" y="534436"/>
                </a:lnTo>
                <a:lnTo>
                  <a:pt x="226246" y="547245"/>
                </a:lnTo>
                <a:lnTo>
                  <a:pt x="275843" y="551688"/>
                </a:lnTo>
                <a:lnTo>
                  <a:pt x="325441" y="547245"/>
                </a:lnTo>
                <a:lnTo>
                  <a:pt x="372117" y="534436"/>
                </a:lnTo>
                <a:lnTo>
                  <a:pt x="415092" y="514039"/>
                </a:lnTo>
                <a:lnTo>
                  <a:pt x="453589" y="486831"/>
                </a:lnTo>
                <a:lnTo>
                  <a:pt x="486831" y="453589"/>
                </a:lnTo>
                <a:lnTo>
                  <a:pt x="514039" y="415092"/>
                </a:lnTo>
                <a:lnTo>
                  <a:pt x="534436" y="372117"/>
                </a:lnTo>
                <a:lnTo>
                  <a:pt x="547245" y="325441"/>
                </a:lnTo>
                <a:lnTo>
                  <a:pt x="551687" y="275843"/>
                </a:lnTo>
                <a:lnTo>
                  <a:pt x="547245" y="226246"/>
                </a:lnTo>
                <a:lnTo>
                  <a:pt x="534436" y="179570"/>
                </a:lnTo>
                <a:lnTo>
                  <a:pt x="514039" y="136595"/>
                </a:lnTo>
                <a:lnTo>
                  <a:pt x="486831" y="98098"/>
                </a:lnTo>
                <a:lnTo>
                  <a:pt x="453589" y="64856"/>
                </a:lnTo>
                <a:lnTo>
                  <a:pt x="415092" y="37648"/>
                </a:lnTo>
                <a:lnTo>
                  <a:pt x="372117" y="17251"/>
                </a:lnTo>
                <a:lnTo>
                  <a:pt x="325441" y="4442"/>
                </a:lnTo>
                <a:lnTo>
                  <a:pt x="275843" y="0"/>
                </a:lnTo>
                <a:close/>
              </a:path>
            </a:pathLst>
          </a:custGeom>
          <a:solidFill>
            <a:srgbClr val="92D050"/>
          </a:solidFill>
        </p:spPr>
        <p:txBody>
          <a:bodyPr wrap="square" lIns="0" tIns="0" rIns="0" bIns="0"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ysClr val="windowText" lastClr="000000"/>
              </a:solidFill>
              <a:effectLst/>
              <a:uLnTx/>
              <a:uFillTx/>
            </a:endParaRPr>
          </a:p>
          <a:p>
            <a:pPr algn="ctr" defTabSz="914400">
              <a:defRPr/>
            </a:pPr>
            <a:r>
              <a:rPr lang="en-US" sz="2500" b="1" kern="0">
                <a:solidFill>
                  <a:srgbClr val="FF0000"/>
                </a:solidFill>
                <a:latin typeface="Arial" panose="020B0604020202020204" pitchFamily="34" charset="0"/>
                <a:cs typeface="Arial" panose="020B0604020202020204" pitchFamily="34" charset="0"/>
              </a:rPr>
              <a:t>2</a:t>
            </a:r>
            <a:endParaRPr lang="vi-VN"/>
          </a:p>
          <a:p>
            <a:pPr marL="0" marR="0" lvl="0" indent="0" algn="ctr" defTabSz="914400" eaLnBrk="1" fontAlgn="auto" latinLnBrk="0" hangingPunct="1">
              <a:lnSpc>
                <a:spcPct val="100000"/>
              </a:lnSpc>
              <a:spcBef>
                <a:spcPts val="0"/>
              </a:spcBef>
              <a:spcAft>
                <a:spcPts val="0"/>
              </a:spcAft>
              <a:buClrTx/>
              <a:buSzTx/>
              <a:buFontTx/>
              <a:buNone/>
              <a:tabLst/>
              <a:defRPr/>
            </a:pPr>
            <a:endParaRPr kumimoji="0" sz="25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46EB10CA-4F8E-4776-B816-8AB55043DA1D}"/>
              </a:ext>
            </a:extLst>
          </p:cNvPr>
          <p:cNvSpPr/>
          <p:nvPr/>
        </p:nvSpPr>
        <p:spPr>
          <a:xfrm>
            <a:off x="1444916" y="4089329"/>
            <a:ext cx="7164141" cy="1785104"/>
          </a:xfrm>
          <a:prstGeom prst="rect">
            <a:avLst/>
          </a:prstGeom>
        </p:spPr>
        <p:txBody>
          <a:bodyPr wrap="none">
            <a:spAutoFit/>
          </a:bodyPr>
          <a:lstStyle/>
          <a:p>
            <a:r>
              <a:rPr lang="en-US" sz="2200">
                <a:latin typeface="Arial" panose="020B0604020202020204" pitchFamily="34" charset="0"/>
                <a:cs typeface="Arial" panose="020B0604020202020204" pitchFamily="34" charset="0"/>
              </a:rPr>
              <a:t>+ Tạo Slide mới.</a:t>
            </a:r>
          </a:p>
          <a:p>
            <a:r>
              <a:rPr lang="en-US" sz="2200">
                <a:latin typeface="Arial" panose="020B0604020202020204" pitchFamily="34" charset="0"/>
                <a:cs typeface="Arial" panose="020B0604020202020204" pitchFamily="34" charset="0"/>
              </a:rPr>
              <a:t>+ Trình bày chữ, chọn màu nền cho Slide</a:t>
            </a:r>
          </a:p>
          <a:p>
            <a:r>
              <a:rPr lang="en-US" sz="2200">
                <a:latin typeface="Arial" panose="020B0604020202020204" pitchFamily="34" charset="0"/>
                <a:cs typeface="Arial" panose="020B0604020202020204" pitchFamily="34" charset="0"/>
              </a:rPr>
              <a:t>+ Chèn hình ảnh, bảng biểu, vi deo, âm thanh cho Slide</a:t>
            </a:r>
          </a:p>
          <a:p>
            <a:r>
              <a:rPr lang="en-US" sz="2200">
                <a:latin typeface="Arial" panose="020B0604020202020204" pitchFamily="34" charset="0"/>
                <a:cs typeface="Arial" panose="020B0604020202020204" pitchFamily="34" charset="0"/>
              </a:rPr>
              <a:t>+ Tạo hiệu ứng cho văn bản, cho Slide</a:t>
            </a:r>
          </a:p>
          <a:p>
            <a:r>
              <a:rPr lang="en-US" sz="2200">
                <a:latin typeface="Arial" panose="020B0604020202020204" pitchFamily="34" charset="0"/>
                <a:cs typeface="Arial" panose="020B0604020202020204" pitchFamily="34" charset="0"/>
              </a:rPr>
              <a:t>+ Liên kết Slide</a:t>
            </a:r>
            <a:endParaRPr lang="vi-VN" sz="220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747B86E-7644-4B8D-A2EF-49CFB8D60166}"/>
              </a:ext>
            </a:extLst>
          </p:cNvPr>
          <p:cNvSpPr/>
          <p:nvPr/>
        </p:nvSpPr>
        <p:spPr>
          <a:xfrm>
            <a:off x="1015321" y="1615815"/>
            <a:ext cx="9090561" cy="1785104"/>
          </a:xfrm>
          <a:prstGeom prst="rect">
            <a:avLst/>
          </a:prstGeom>
        </p:spPr>
        <p:txBody>
          <a:bodyPr wrap="square">
            <a:spAutoFit/>
          </a:bodyPr>
          <a:lstStyle/>
          <a:p>
            <a:pPr algn="just"/>
            <a:r>
              <a:rPr lang="en-US" sz="2200"/>
              <a:t>	</a:t>
            </a:r>
            <a:r>
              <a:rPr lang="vi-VN" sz="2200"/>
              <a:t>PowerPoint là công cụ hỗ trợ mạnh mẽ cho công tác thuyết trình một sản phẩm, đáp ứng yêu cầu trực quan về hình ảnh, chuyển động thay vì chỉ thông tin dạng tĩnh như Word. Đồng thời, chính sự kết hợp các hình thức thông tin tạo nên sức hấp dẫn cho người xem trình bày và kéo dài sự tập trung vào nội dung.</a:t>
            </a:r>
            <a:endParaRPr lang="en-US" sz="2200"/>
          </a:p>
        </p:txBody>
      </p:sp>
      <p:pic>
        <p:nvPicPr>
          <p:cNvPr id="12" name="Picture 11">
            <a:extLst>
              <a:ext uri="{FF2B5EF4-FFF2-40B4-BE49-F238E27FC236}">
                <a16:creationId xmlns:a16="http://schemas.microsoft.com/office/drawing/2014/main" id="{EC11B2D0-74F5-4E5E-B5D1-24DA0DF9D01C}"/>
              </a:ext>
            </a:extLst>
          </p:cNvPr>
          <p:cNvPicPr/>
          <p:nvPr/>
        </p:nvPicPr>
        <p:blipFill rotWithShape="1">
          <a:blip r:embed="rId3">
            <a:extLst>
              <a:ext uri="{28A0092B-C50C-407E-A947-70E740481C1C}">
                <a14:useLocalDpi xmlns:a14="http://schemas.microsoft.com/office/drawing/2010/main" val="0"/>
              </a:ext>
            </a:extLst>
          </a:blip>
          <a:srcRect l="12222" t="14601" r="12710" b="14260"/>
          <a:stretch/>
        </p:blipFill>
        <p:spPr>
          <a:xfrm>
            <a:off x="10302353" y="2451310"/>
            <a:ext cx="1497662" cy="1955379"/>
          </a:xfrm>
          <a:prstGeom prst="rect">
            <a:avLst/>
          </a:prstGeom>
        </p:spPr>
      </p:pic>
      <p:sp>
        <p:nvSpPr>
          <p:cNvPr id="13" name="TextBox 12">
            <a:extLst>
              <a:ext uri="{FF2B5EF4-FFF2-40B4-BE49-F238E27FC236}">
                <a16:creationId xmlns:a16="http://schemas.microsoft.com/office/drawing/2014/main" id="{89584F65-4B85-4BA8-B63C-E1EFF9B9EDE2}"/>
              </a:ext>
            </a:extLst>
          </p:cNvPr>
          <p:cNvSpPr txBox="1"/>
          <p:nvPr/>
        </p:nvSpPr>
        <p:spPr>
          <a:xfrm>
            <a:off x="4453373" y="5750627"/>
            <a:ext cx="6293711" cy="430887"/>
          </a:xfrm>
          <a:prstGeom prst="rect">
            <a:avLst/>
          </a:prstGeom>
          <a:noFill/>
        </p:spPr>
        <p:txBody>
          <a:bodyPr wrap="none" rtlCol="0">
            <a:spAutoFit/>
          </a:bodyPr>
          <a:lstStyle/>
          <a:p>
            <a:r>
              <a:rPr lang="en-US" sz="2200" b="1" i="1">
                <a:solidFill>
                  <a:srgbClr val="FF0000"/>
                </a:solidFill>
                <a:latin typeface="Arial" panose="020B0604020202020204" pitchFamily="34" charset="0"/>
                <a:cs typeface="Arial" panose="020B0604020202020204" pitchFamily="34" charset="0"/>
              </a:rPr>
              <a:t>Quan sát thao tác trên phần mềm PowerPoint</a:t>
            </a:r>
            <a:endParaRPr lang="en-US" sz="2200" b="1">
              <a:solidFill>
                <a:srgbClr val="FF0000"/>
              </a:solidFill>
              <a:latin typeface="Arial" panose="020B0604020202020204" pitchFamily="34" charset="0"/>
              <a:cs typeface="Arial" panose="020B0604020202020204" pitchFamily="34" charset="0"/>
            </a:endParaRPr>
          </a:p>
        </p:txBody>
      </p:sp>
      <p:pic>
        <p:nvPicPr>
          <p:cNvPr id="14" name="Graphic 13" descr="Right pointing backhand index">
            <a:extLst>
              <a:ext uri="{FF2B5EF4-FFF2-40B4-BE49-F238E27FC236}">
                <a16:creationId xmlns:a16="http://schemas.microsoft.com/office/drawing/2014/main" id="{F0E7BBAD-D9D4-4DF0-8A46-B8CFE90018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23602" y="5727038"/>
            <a:ext cx="573314" cy="573314"/>
          </a:xfrm>
          <a:prstGeom prst="rect">
            <a:avLst/>
          </a:prstGeom>
        </p:spPr>
      </p:pic>
    </p:spTree>
    <p:extLst>
      <p:ext uri="{BB962C8B-B14F-4D97-AF65-F5344CB8AC3E}">
        <p14:creationId xmlns:p14="http://schemas.microsoft.com/office/powerpoint/2010/main" val="367521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2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 grpId="0" animBg="1"/>
      <p:bldP spid="23"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8B2D90-C8D5-4569-9F26-DFFD89CB79E0}"/>
              </a:ext>
            </a:extLst>
          </p:cNvPr>
          <p:cNvGrpSpPr/>
          <p:nvPr/>
        </p:nvGrpSpPr>
        <p:grpSpPr>
          <a:xfrm>
            <a:off x="-99094" y="1"/>
            <a:ext cx="12291094" cy="6915217"/>
            <a:chOff x="-99094" y="1"/>
            <a:chExt cx="12291094" cy="6915217"/>
          </a:xfrm>
        </p:grpSpPr>
        <p:sp>
          <p:nvSpPr>
            <p:cNvPr id="28" name="Rectangle 27">
              <a:extLst>
                <a:ext uri="{FF2B5EF4-FFF2-40B4-BE49-F238E27FC236}">
                  <a16:creationId xmlns:a16="http://schemas.microsoft.com/office/drawing/2014/main" id="{BE15E015-E8C0-49F8-BB88-E10943F7237D}"/>
                </a:ext>
              </a:extLst>
            </p:cNvPr>
            <p:cNvSpPr/>
            <p:nvPr/>
          </p:nvSpPr>
          <p:spPr>
            <a:xfrm>
              <a:off x="0" y="1"/>
              <a:ext cx="12192000" cy="910702"/>
            </a:xfrm>
            <a:prstGeom prst="rect">
              <a:avLst/>
            </a:prstGeom>
            <a:solidFill>
              <a:srgbClr val="2E75B6"/>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2500" b="1">
                  <a:solidFill>
                    <a:schemeClr val="bg1"/>
                  </a:solidFill>
                  <a:latin typeface="Times New Roman" panose="02020603050405020304" pitchFamily="18" charset="0"/>
                  <a:cs typeface="Times New Roman" panose="02020603050405020304" pitchFamily="18" charset="0"/>
                </a:rPr>
                <a:t>2. PHẦN MỀM TRÌNH CHIẾU POWERPOINT</a:t>
              </a:r>
            </a:p>
          </p:txBody>
        </p:sp>
        <p:pic>
          <p:nvPicPr>
            <p:cNvPr id="37" name="Picture 36">
              <a:extLst>
                <a:ext uri="{FF2B5EF4-FFF2-40B4-BE49-F238E27FC236}">
                  <a16:creationId xmlns:a16="http://schemas.microsoft.com/office/drawing/2014/main" id="{08BD01B0-3B37-4DC8-A324-80ADB2ADC4DD}"/>
                </a:ext>
              </a:extLst>
            </p:cNvPr>
            <p:cNvPicPr>
              <a:picLocks noChangeAspect="1"/>
            </p:cNvPicPr>
            <p:nvPr/>
          </p:nvPicPr>
          <p:blipFill>
            <a:blip r:embed="rId2"/>
            <a:stretch>
              <a:fillRect/>
            </a:stretch>
          </p:blipFill>
          <p:spPr>
            <a:xfrm>
              <a:off x="0" y="5996735"/>
              <a:ext cx="2457450" cy="885825"/>
            </a:xfrm>
            <a:prstGeom prst="rect">
              <a:avLst/>
            </a:prstGeom>
          </p:spPr>
        </p:pic>
        <p:sp>
          <p:nvSpPr>
            <p:cNvPr id="38" name="TextBox 37">
              <a:extLst>
                <a:ext uri="{FF2B5EF4-FFF2-40B4-BE49-F238E27FC236}">
                  <a16:creationId xmlns:a16="http://schemas.microsoft.com/office/drawing/2014/main" id="{B809A762-68D4-4840-A63A-51C34A156FD1}"/>
                </a:ext>
              </a:extLst>
            </p:cNvPr>
            <p:cNvSpPr txBox="1"/>
            <p:nvPr/>
          </p:nvSpPr>
          <p:spPr>
            <a:xfrm>
              <a:off x="-99094" y="6545886"/>
              <a:ext cx="1544012" cy="369332"/>
            </a:xfrm>
            <a:prstGeom prst="rect">
              <a:avLst/>
            </a:prstGeom>
            <a:noFill/>
          </p:spPr>
          <p:txBody>
            <a:bodyPr wrap="none" rtlCol="0">
              <a:spAutoFit/>
            </a:bodyPr>
            <a:lstStyle/>
            <a:p>
              <a:r>
                <a:rPr lang="en-US" b="1">
                  <a:solidFill>
                    <a:srgbClr val="FF0000"/>
                  </a:solidFill>
                  <a:latin typeface="Arial" panose="020B0604020202020204" pitchFamily="34" charset="0"/>
                  <a:cs typeface="Arial" panose="020B0604020202020204" pitchFamily="34" charset="0"/>
                </a:rPr>
                <a:t>TH Tân Bình</a:t>
              </a:r>
            </a:p>
          </p:txBody>
        </p:sp>
      </p:grpSp>
      <p:sp>
        <p:nvSpPr>
          <p:cNvPr id="27" name="object 5">
            <a:extLst>
              <a:ext uri="{FF2B5EF4-FFF2-40B4-BE49-F238E27FC236}">
                <a16:creationId xmlns:a16="http://schemas.microsoft.com/office/drawing/2014/main" id="{4CA30860-40D3-4163-9F43-B317917FB570}"/>
              </a:ext>
            </a:extLst>
          </p:cNvPr>
          <p:cNvSpPr/>
          <p:nvPr/>
        </p:nvSpPr>
        <p:spPr>
          <a:xfrm>
            <a:off x="672912" y="1190328"/>
            <a:ext cx="684821" cy="684821"/>
          </a:xfrm>
          <a:custGeom>
            <a:avLst/>
            <a:gdLst/>
            <a:ahLst/>
            <a:cxnLst/>
            <a:rect l="l" t="t" r="r" b="b"/>
            <a:pathLst>
              <a:path w="551815" h="551814">
                <a:moveTo>
                  <a:pt x="275843" y="0"/>
                </a:moveTo>
                <a:lnTo>
                  <a:pt x="226246" y="4442"/>
                </a:lnTo>
                <a:lnTo>
                  <a:pt x="179570" y="17251"/>
                </a:lnTo>
                <a:lnTo>
                  <a:pt x="136595" y="37648"/>
                </a:lnTo>
                <a:lnTo>
                  <a:pt x="98098" y="64856"/>
                </a:lnTo>
                <a:lnTo>
                  <a:pt x="64856" y="98098"/>
                </a:lnTo>
                <a:lnTo>
                  <a:pt x="37648" y="136595"/>
                </a:lnTo>
                <a:lnTo>
                  <a:pt x="17251" y="179570"/>
                </a:lnTo>
                <a:lnTo>
                  <a:pt x="4442" y="226246"/>
                </a:lnTo>
                <a:lnTo>
                  <a:pt x="0" y="275843"/>
                </a:lnTo>
                <a:lnTo>
                  <a:pt x="4442" y="325441"/>
                </a:lnTo>
                <a:lnTo>
                  <a:pt x="17251" y="372117"/>
                </a:lnTo>
                <a:lnTo>
                  <a:pt x="37648" y="415092"/>
                </a:lnTo>
                <a:lnTo>
                  <a:pt x="64856" y="453589"/>
                </a:lnTo>
                <a:lnTo>
                  <a:pt x="98098" y="486831"/>
                </a:lnTo>
                <a:lnTo>
                  <a:pt x="136595" y="514039"/>
                </a:lnTo>
                <a:lnTo>
                  <a:pt x="179570" y="534436"/>
                </a:lnTo>
                <a:lnTo>
                  <a:pt x="226246" y="547245"/>
                </a:lnTo>
                <a:lnTo>
                  <a:pt x="275843" y="551688"/>
                </a:lnTo>
                <a:lnTo>
                  <a:pt x="325441" y="547245"/>
                </a:lnTo>
                <a:lnTo>
                  <a:pt x="372117" y="534436"/>
                </a:lnTo>
                <a:lnTo>
                  <a:pt x="415092" y="514039"/>
                </a:lnTo>
                <a:lnTo>
                  <a:pt x="453589" y="486831"/>
                </a:lnTo>
                <a:lnTo>
                  <a:pt x="486831" y="453589"/>
                </a:lnTo>
                <a:lnTo>
                  <a:pt x="514039" y="415092"/>
                </a:lnTo>
                <a:lnTo>
                  <a:pt x="534436" y="372117"/>
                </a:lnTo>
                <a:lnTo>
                  <a:pt x="547245" y="325441"/>
                </a:lnTo>
                <a:lnTo>
                  <a:pt x="551687" y="275843"/>
                </a:lnTo>
                <a:lnTo>
                  <a:pt x="547245" y="226246"/>
                </a:lnTo>
                <a:lnTo>
                  <a:pt x="534436" y="179570"/>
                </a:lnTo>
                <a:lnTo>
                  <a:pt x="514039" y="136595"/>
                </a:lnTo>
                <a:lnTo>
                  <a:pt x="486831" y="98098"/>
                </a:lnTo>
                <a:lnTo>
                  <a:pt x="453589" y="64856"/>
                </a:lnTo>
                <a:lnTo>
                  <a:pt x="415092" y="37648"/>
                </a:lnTo>
                <a:lnTo>
                  <a:pt x="372117" y="17251"/>
                </a:lnTo>
                <a:lnTo>
                  <a:pt x="325441" y="4442"/>
                </a:lnTo>
                <a:lnTo>
                  <a:pt x="275843" y="0"/>
                </a:lnTo>
                <a:close/>
              </a:path>
            </a:pathLst>
          </a:custGeom>
          <a:solidFill>
            <a:srgbClr val="92D050"/>
          </a:solidFill>
        </p:spPr>
        <p:txBody>
          <a:bodyPr wrap="square" lIns="0" tIns="0" rIns="0" bIns="0"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ysClr val="windowText" lastClr="000000"/>
              </a:solidFill>
              <a:effectLst/>
              <a:uLnTx/>
              <a:uFillTx/>
            </a:endParaRPr>
          </a:p>
          <a:p>
            <a:pPr algn="ctr" defTabSz="914400">
              <a:defRPr/>
            </a:pPr>
            <a:r>
              <a:rPr lang="en-US" sz="2500" b="1" kern="0">
                <a:solidFill>
                  <a:srgbClr val="FF0000"/>
                </a:solidFill>
                <a:latin typeface="Arial" panose="020B0604020202020204" pitchFamily="34" charset="0"/>
                <a:cs typeface="Arial" panose="020B0604020202020204" pitchFamily="34" charset="0"/>
              </a:rPr>
              <a:t>3</a:t>
            </a:r>
            <a:endParaRPr lang="vi-VN"/>
          </a:p>
          <a:p>
            <a:pPr marL="0" marR="0" lvl="0" indent="0" algn="ctr" defTabSz="914400" eaLnBrk="1" fontAlgn="auto" latinLnBrk="0" hangingPunct="1">
              <a:lnSpc>
                <a:spcPct val="100000"/>
              </a:lnSpc>
              <a:spcBef>
                <a:spcPts val="0"/>
              </a:spcBef>
              <a:spcAft>
                <a:spcPts val="0"/>
              </a:spcAft>
              <a:buClrTx/>
              <a:buSzTx/>
              <a:buFontTx/>
              <a:buNone/>
              <a:tabLst/>
              <a:defRPr/>
            </a:pPr>
            <a:endParaRPr kumimoji="0" sz="25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A663BD5B-246A-4E51-B926-AA6429452B5E}"/>
              </a:ext>
            </a:extLst>
          </p:cNvPr>
          <p:cNvSpPr/>
          <p:nvPr/>
        </p:nvSpPr>
        <p:spPr>
          <a:xfrm>
            <a:off x="1357733" y="1276326"/>
            <a:ext cx="10442282" cy="477054"/>
          </a:xfrm>
          <a:prstGeom prst="rect">
            <a:avLst/>
          </a:prstGeom>
        </p:spPr>
        <p:txBody>
          <a:bodyPr wrap="square">
            <a:spAutoFit/>
          </a:bodyPr>
          <a:lstStyle/>
          <a:p>
            <a:r>
              <a:rPr lang="en-US" sz="2500" b="1">
                <a:solidFill>
                  <a:srgbClr val="0000D0"/>
                </a:solidFill>
                <a:latin typeface="Arial" panose="020B0604020202020204" pitchFamily="34" charset="0"/>
                <a:cs typeface="Arial" panose="020B0604020202020204" pitchFamily="34" charset="0"/>
              </a:rPr>
              <a:t>Cách trình chiếu Slide PowerPoint</a:t>
            </a:r>
            <a:endParaRPr lang="en-US" sz="2500" b="0" i="0">
              <a:solidFill>
                <a:srgbClr val="0000D0"/>
              </a:solidFill>
              <a:effectLst/>
              <a:latin typeface="Arial" panose="020B0604020202020204" pitchFamily="34" charset="0"/>
              <a:cs typeface="Arial" panose="020B0604020202020204" pitchFamily="34" charset="0"/>
            </a:endParaRPr>
          </a:p>
        </p:txBody>
      </p:sp>
      <p:sp>
        <p:nvSpPr>
          <p:cNvPr id="11" name="object 5">
            <a:extLst>
              <a:ext uri="{FF2B5EF4-FFF2-40B4-BE49-F238E27FC236}">
                <a16:creationId xmlns:a16="http://schemas.microsoft.com/office/drawing/2014/main" id="{10B0C75F-BB73-4713-8EA9-C0A0071AF7ED}"/>
              </a:ext>
            </a:extLst>
          </p:cNvPr>
          <p:cNvSpPr/>
          <p:nvPr/>
        </p:nvSpPr>
        <p:spPr>
          <a:xfrm>
            <a:off x="672912" y="2809546"/>
            <a:ext cx="684821" cy="684821"/>
          </a:xfrm>
          <a:custGeom>
            <a:avLst/>
            <a:gdLst/>
            <a:ahLst/>
            <a:cxnLst/>
            <a:rect l="l" t="t" r="r" b="b"/>
            <a:pathLst>
              <a:path w="551815" h="551814">
                <a:moveTo>
                  <a:pt x="275843" y="0"/>
                </a:moveTo>
                <a:lnTo>
                  <a:pt x="226246" y="4442"/>
                </a:lnTo>
                <a:lnTo>
                  <a:pt x="179570" y="17251"/>
                </a:lnTo>
                <a:lnTo>
                  <a:pt x="136595" y="37648"/>
                </a:lnTo>
                <a:lnTo>
                  <a:pt x="98098" y="64856"/>
                </a:lnTo>
                <a:lnTo>
                  <a:pt x="64856" y="98098"/>
                </a:lnTo>
                <a:lnTo>
                  <a:pt x="37648" y="136595"/>
                </a:lnTo>
                <a:lnTo>
                  <a:pt x="17251" y="179570"/>
                </a:lnTo>
                <a:lnTo>
                  <a:pt x="4442" y="226246"/>
                </a:lnTo>
                <a:lnTo>
                  <a:pt x="0" y="275843"/>
                </a:lnTo>
                <a:lnTo>
                  <a:pt x="4442" y="325441"/>
                </a:lnTo>
                <a:lnTo>
                  <a:pt x="17251" y="372117"/>
                </a:lnTo>
                <a:lnTo>
                  <a:pt x="37648" y="415092"/>
                </a:lnTo>
                <a:lnTo>
                  <a:pt x="64856" y="453589"/>
                </a:lnTo>
                <a:lnTo>
                  <a:pt x="98098" y="486831"/>
                </a:lnTo>
                <a:lnTo>
                  <a:pt x="136595" y="514039"/>
                </a:lnTo>
                <a:lnTo>
                  <a:pt x="179570" y="534436"/>
                </a:lnTo>
                <a:lnTo>
                  <a:pt x="226246" y="547245"/>
                </a:lnTo>
                <a:lnTo>
                  <a:pt x="275843" y="551688"/>
                </a:lnTo>
                <a:lnTo>
                  <a:pt x="325441" y="547245"/>
                </a:lnTo>
                <a:lnTo>
                  <a:pt x="372117" y="534436"/>
                </a:lnTo>
                <a:lnTo>
                  <a:pt x="415092" y="514039"/>
                </a:lnTo>
                <a:lnTo>
                  <a:pt x="453589" y="486831"/>
                </a:lnTo>
                <a:lnTo>
                  <a:pt x="486831" y="453589"/>
                </a:lnTo>
                <a:lnTo>
                  <a:pt x="514039" y="415092"/>
                </a:lnTo>
                <a:lnTo>
                  <a:pt x="534436" y="372117"/>
                </a:lnTo>
                <a:lnTo>
                  <a:pt x="547245" y="325441"/>
                </a:lnTo>
                <a:lnTo>
                  <a:pt x="551687" y="275843"/>
                </a:lnTo>
                <a:lnTo>
                  <a:pt x="547245" y="226246"/>
                </a:lnTo>
                <a:lnTo>
                  <a:pt x="534436" y="179570"/>
                </a:lnTo>
                <a:lnTo>
                  <a:pt x="514039" y="136595"/>
                </a:lnTo>
                <a:lnTo>
                  <a:pt x="486831" y="98098"/>
                </a:lnTo>
                <a:lnTo>
                  <a:pt x="453589" y="64856"/>
                </a:lnTo>
                <a:lnTo>
                  <a:pt x="415092" y="37648"/>
                </a:lnTo>
                <a:lnTo>
                  <a:pt x="372117" y="17251"/>
                </a:lnTo>
                <a:lnTo>
                  <a:pt x="325441" y="4442"/>
                </a:lnTo>
                <a:lnTo>
                  <a:pt x="275843" y="0"/>
                </a:lnTo>
                <a:close/>
              </a:path>
            </a:pathLst>
          </a:custGeom>
          <a:solidFill>
            <a:srgbClr val="92D050"/>
          </a:solidFill>
        </p:spPr>
        <p:txBody>
          <a:bodyPr wrap="square" lIns="0" tIns="0" rIns="0" bIns="0"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ysClr val="windowText" lastClr="000000"/>
              </a:solidFill>
              <a:effectLst/>
              <a:uLnTx/>
              <a:uFillTx/>
            </a:endParaRPr>
          </a:p>
          <a:p>
            <a:pPr algn="ctr" defTabSz="914400">
              <a:defRPr/>
            </a:pPr>
            <a:r>
              <a:rPr lang="en-US" sz="2500" b="1" kern="0">
                <a:solidFill>
                  <a:srgbClr val="FF0000"/>
                </a:solidFill>
                <a:latin typeface="Arial" panose="020B0604020202020204" pitchFamily="34" charset="0"/>
                <a:cs typeface="Arial" panose="020B0604020202020204" pitchFamily="34" charset="0"/>
              </a:rPr>
              <a:t>4</a:t>
            </a:r>
            <a:endParaRPr lang="vi-VN"/>
          </a:p>
          <a:p>
            <a:pPr marL="0" marR="0" lvl="0" indent="0" algn="ctr" defTabSz="914400" eaLnBrk="1" fontAlgn="auto" latinLnBrk="0" hangingPunct="1">
              <a:lnSpc>
                <a:spcPct val="100000"/>
              </a:lnSpc>
              <a:spcBef>
                <a:spcPts val="0"/>
              </a:spcBef>
              <a:spcAft>
                <a:spcPts val="0"/>
              </a:spcAft>
              <a:buClrTx/>
              <a:buSzTx/>
              <a:buFontTx/>
              <a:buNone/>
              <a:tabLst/>
              <a:defRPr/>
            </a:pPr>
            <a:endParaRPr kumimoji="0" sz="25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D27E42D0-E0E3-4A01-8572-230C35CEEEB4}"/>
              </a:ext>
            </a:extLst>
          </p:cNvPr>
          <p:cNvSpPr/>
          <p:nvPr/>
        </p:nvSpPr>
        <p:spPr>
          <a:xfrm>
            <a:off x="1357733" y="2895544"/>
            <a:ext cx="10442282" cy="477054"/>
          </a:xfrm>
          <a:prstGeom prst="rect">
            <a:avLst/>
          </a:prstGeom>
        </p:spPr>
        <p:txBody>
          <a:bodyPr wrap="square">
            <a:spAutoFit/>
          </a:bodyPr>
          <a:lstStyle/>
          <a:p>
            <a:r>
              <a:rPr lang="en-US" sz="2500" b="1">
                <a:solidFill>
                  <a:srgbClr val="0000D0"/>
                </a:solidFill>
                <a:latin typeface="Arial" panose="020B0604020202020204" pitchFamily="34" charset="0"/>
                <a:cs typeface="Arial" panose="020B0604020202020204" pitchFamily="34" charset="0"/>
              </a:rPr>
              <a:t>Cách l</a:t>
            </a:r>
            <a:r>
              <a:rPr lang="vi-VN" sz="2500" b="1">
                <a:solidFill>
                  <a:srgbClr val="0000D0"/>
                </a:solidFill>
                <a:latin typeface="Arial" panose="020B0604020202020204" pitchFamily="34" charset="0"/>
                <a:cs typeface="Arial" panose="020B0604020202020204" pitchFamily="34" charset="0"/>
              </a:rPr>
              <a:t>ư</a:t>
            </a:r>
            <a:r>
              <a:rPr lang="en-US" sz="2500" b="1">
                <a:solidFill>
                  <a:srgbClr val="0000D0"/>
                </a:solidFill>
                <a:latin typeface="Arial" panose="020B0604020202020204" pitchFamily="34" charset="0"/>
                <a:cs typeface="Arial" panose="020B0604020202020204" pitchFamily="34" charset="0"/>
              </a:rPr>
              <a:t>u tệp PowerPoint</a:t>
            </a:r>
            <a:endParaRPr lang="en-US" sz="2500" b="0" i="0">
              <a:solidFill>
                <a:srgbClr val="0000D0"/>
              </a:solidFill>
              <a:effectLst/>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30827D14-F3C0-4617-B59C-7E50D907AA59}"/>
              </a:ext>
            </a:extLst>
          </p:cNvPr>
          <p:cNvSpPr/>
          <p:nvPr/>
        </p:nvSpPr>
        <p:spPr>
          <a:xfrm>
            <a:off x="1357733" y="3424169"/>
            <a:ext cx="10442282" cy="1938992"/>
          </a:xfrm>
          <a:prstGeom prst="rect">
            <a:avLst/>
          </a:prstGeom>
        </p:spPr>
        <p:txBody>
          <a:bodyPr wrap="square">
            <a:spAutoFit/>
          </a:bodyPr>
          <a:lstStyle/>
          <a:p>
            <a:r>
              <a:rPr lang="en-US" sz="2400" i="0">
                <a:effectLst/>
                <a:latin typeface="Arial" panose="020B0604020202020204" pitchFamily="34" charset="0"/>
                <a:cs typeface="Arial" panose="020B0604020202020204" pitchFamily="34" charset="0"/>
              </a:rPr>
              <a:t>+1. </a:t>
            </a:r>
            <a:r>
              <a:rPr lang="en-US" sz="2400">
                <a:latin typeface="Arial" panose="020B0604020202020204" pitchFamily="34" charset="0"/>
                <a:cs typeface="Arial" panose="020B0604020202020204" pitchFamily="34" charset="0"/>
              </a:rPr>
              <a:t>Lưu tệp PowerPoint vào th</a:t>
            </a:r>
            <a:r>
              <a:rPr lang="vi-VN" sz="2400">
                <a:latin typeface="Arial" panose="020B0604020202020204" pitchFamily="34" charset="0"/>
                <a:cs typeface="Arial" panose="020B0604020202020204" pitchFamily="34" charset="0"/>
              </a:rPr>
              <a:t>ư</a:t>
            </a:r>
            <a:r>
              <a:rPr lang="en-US" sz="2400">
                <a:latin typeface="Arial" panose="020B0604020202020204" pitchFamily="34" charset="0"/>
                <a:cs typeface="Arial" panose="020B0604020202020204" pitchFamily="34" charset="0"/>
              </a:rPr>
              <a:t> mục máy tính: CTRL+S</a:t>
            </a:r>
          </a:p>
          <a:p>
            <a:pPr>
              <a:lnSpc>
                <a:spcPct val="150000"/>
              </a:lnSpc>
            </a:pPr>
            <a:r>
              <a:rPr lang="en-US" sz="2400" i="0">
                <a:effectLst/>
                <a:latin typeface="Arial" panose="020B0604020202020204" pitchFamily="34" charset="0"/>
                <a:cs typeface="Arial" panose="020B0604020202020204" pitchFamily="34" charset="0"/>
              </a:rPr>
              <a:t>+2. L</a:t>
            </a:r>
            <a:r>
              <a:rPr lang="en-US" sz="2400">
                <a:latin typeface="Arial" panose="020B0604020202020204" pitchFamily="34" charset="0"/>
                <a:cs typeface="Arial" panose="020B0604020202020204" pitchFamily="34" charset="0"/>
              </a:rPr>
              <a:t>ưu tệp PowerPoint thành tệp PDF</a:t>
            </a:r>
          </a:p>
          <a:p>
            <a:pPr>
              <a:lnSpc>
                <a:spcPct val="150000"/>
              </a:lnSpc>
            </a:pPr>
            <a:endParaRPr lang="en-US" sz="2400">
              <a:latin typeface="Arial" panose="020B0604020202020204" pitchFamily="34" charset="0"/>
              <a:cs typeface="Arial" panose="020B0604020202020204" pitchFamily="34" charset="0"/>
            </a:endParaRPr>
          </a:p>
          <a:p>
            <a:r>
              <a:rPr lang="en-US" sz="2400" i="0">
                <a:effectLst/>
                <a:latin typeface="Arial" panose="020B0604020202020204" pitchFamily="34" charset="0"/>
                <a:cs typeface="Arial" panose="020B0604020202020204" pitchFamily="34" charset="0"/>
              </a:rPr>
              <a:t>+3. Đóng gói P</a:t>
            </a:r>
            <a:r>
              <a:rPr lang="en-US" sz="2400">
                <a:latin typeface="Arial" panose="020B0604020202020204" pitchFamily="34" charset="0"/>
                <a:cs typeface="Arial" panose="020B0604020202020204" pitchFamily="34" charset="0"/>
              </a:rPr>
              <a:t>owerPoint thành video </a:t>
            </a:r>
            <a:endParaRPr lang="en-US" sz="2400" i="0">
              <a:effectLst/>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77CD36C7-74AB-430A-B801-DB42C4926214}"/>
              </a:ext>
            </a:extLst>
          </p:cNvPr>
          <p:cNvSpPr/>
          <p:nvPr/>
        </p:nvSpPr>
        <p:spPr>
          <a:xfrm>
            <a:off x="1357733" y="1826648"/>
            <a:ext cx="10442282" cy="982898"/>
          </a:xfrm>
          <a:prstGeom prst="rect">
            <a:avLst/>
          </a:prstGeom>
        </p:spPr>
        <p:txBody>
          <a:bodyPr wrap="square">
            <a:spAutoFit/>
          </a:bodyPr>
          <a:lstStyle/>
          <a:p>
            <a:r>
              <a:rPr lang="en-US" sz="2400">
                <a:latin typeface="Arial" panose="020B0604020202020204" pitchFamily="34" charset="0"/>
                <a:cs typeface="Arial" panose="020B0604020202020204" pitchFamily="34" charset="0"/>
              </a:rPr>
              <a:t>+ </a:t>
            </a:r>
            <a:r>
              <a:rPr lang="en-US" sz="2400" i="0">
                <a:effectLst/>
                <a:latin typeface="Arial" panose="020B0604020202020204" pitchFamily="34" charset="0"/>
                <a:cs typeface="Arial" panose="020B0604020202020204" pitchFamily="34" charset="0"/>
              </a:rPr>
              <a:t>Sử dụng tổ h</a:t>
            </a:r>
            <a:r>
              <a:rPr lang="en-US" sz="2400">
                <a:latin typeface="Arial" panose="020B0604020202020204" pitchFamily="34" charset="0"/>
                <a:cs typeface="Arial" panose="020B0604020202020204" pitchFamily="34" charset="0"/>
              </a:rPr>
              <a:t>ợp phím tắt: Shift+F5; F5( Trình chiếu từ trang 1)</a:t>
            </a:r>
          </a:p>
          <a:p>
            <a:pPr>
              <a:lnSpc>
                <a:spcPct val="150000"/>
              </a:lnSpc>
            </a:pPr>
            <a:r>
              <a:rPr lang="en-US" sz="2400" i="0">
                <a:effectLst/>
                <a:latin typeface="Arial" panose="020B0604020202020204" pitchFamily="34" charset="0"/>
                <a:cs typeface="Arial" panose="020B0604020202020204" pitchFamily="34" charset="0"/>
              </a:rPr>
              <a:t>+ Thao tác trên phần mềm.</a:t>
            </a:r>
          </a:p>
        </p:txBody>
      </p:sp>
      <p:sp>
        <p:nvSpPr>
          <p:cNvPr id="15" name="TextBox 14">
            <a:extLst>
              <a:ext uri="{FF2B5EF4-FFF2-40B4-BE49-F238E27FC236}">
                <a16:creationId xmlns:a16="http://schemas.microsoft.com/office/drawing/2014/main" id="{EA1FEE4E-3E54-4FE5-A117-C2A0EB09EB71}"/>
              </a:ext>
            </a:extLst>
          </p:cNvPr>
          <p:cNvSpPr txBox="1"/>
          <p:nvPr/>
        </p:nvSpPr>
        <p:spPr>
          <a:xfrm>
            <a:off x="1444918" y="4419641"/>
            <a:ext cx="10442282" cy="430887"/>
          </a:xfrm>
          <a:prstGeom prst="rect">
            <a:avLst/>
          </a:prstGeom>
          <a:noFill/>
        </p:spPr>
        <p:txBody>
          <a:bodyPr wrap="none" rtlCol="0">
            <a:spAutoFit/>
          </a:bodyPr>
          <a:lstStyle/>
          <a:p>
            <a:r>
              <a:rPr lang="en-US" sz="2200" b="1">
                <a:solidFill>
                  <a:srgbClr val="FF0000"/>
                </a:solidFill>
                <a:latin typeface="Arial" panose="020B0604020202020204" pitchFamily="34" charset="0"/>
                <a:cs typeface="Arial" panose="020B0604020202020204" pitchFamily="34" charset="0"/>
              </a:rPr>
              <a:t>Nháy </a:t>
            </a:r>
            <a:r>
              <a:rPr lang="en-US" sz="2000" b="1">
                <a:solidFill>
                  <a:srgbClr val="FF0000"/>
                </a:solidFill>
                <a:latin typeface="Arial" panose="020B0604020202020204" pitchFamily="34" charset="0"/>
                <a:cs typeface="Arial" panose="020B0604020202020204" pitchFamily="34" charset="0"/>
              </a:rPr>
              <a:t>chuột</a:t>
            </a:r>
            <a:r>
              <a:rPr lang="en-US" sz="2200" b="1">
                <a:solidFill>
                  <a:srgbClr val="FF0000"/>
                </a:solidFill>
                <a:latin typeface="Arial" panose="020B0604020202020204" pitchFamily="34" charset="0"/>
                <a:cs typeface="Arial" panose="020B0604020202020204" pitchFamily="34" charset="0"/>
              </a:rPr>
              <a:t> vào File         chọn Export       Create PDF     Đặt tên       Publish   </a:t>
            </a:r>
          </a:p>
        </p:txBody>
      </p:sp>
      <p:pic>
        <p:nvPicPr>
          <p:cNvPr id="16" name="Graphic 15" descr="Line arrow Straight">
            <a:extLst>
              <a:ext uri="{FF2B5EF4-FFF2-40B4-BE49-F238E27FC236}">
                <a16:creationId xmlns:a16="http://schemas.microsoft.com/office/drawing/2014/main" id="{0F51AE37-73DD-4C6C-926B-9D9DE3F687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4261860" y="4428728"/>
            <a:ext cx="425140" cy="425140"/>
          </a:xfrm>
          <a:prstGeom prst="rect">
            <a:avLst/>
          </a:prstGeom>
        </p:spPr>
      </p:pic>
      <p:pic>
        <p:nvPicPr>
          <p:cNvPr id="17" name="Graphic 16" descr="Line arrow Straight">
            <a:extLst>
              <a:ext uri="{FF2B5EF4-FFF2-40B4-BE49-F238E27FC236}">
                <a16:creationId xmlns:a16="http://schemas.microsoft.com/office/drawing/2014/main" id="{2B7F2662-9250-4772-85F1-779BF6A27C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6529128" y="4419641"/>
            <a:ext cx="425140" cy="425140"/>
          </a:xfrm>
          <a:prstGeom prst="rect">
            <a:avLst/>
          </a:prstGeom>
        </p:spPr>
      </p:pic>
      <p:pic>
        <p:nvPicPr>
          <p:cNvPr id="18" name="Graphic 17" descr="Line arrow Straight">
            <a:extLst>
              <a:ext uri="{FF2B5EF4-FFF2-40B4-BE49-F238E27FC236}">
                <a16:creationId xmlns:a16="http://schemas.microsoft.com/office/drawing/2014/main" id="{76B189D2-C5A3-475E-B361-65CF90E79B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8466826" y="4421657"/>
            <a:ext cx="425140" cy="425140"/>
          </a:xfrm>
          <a:prstGeom prst="rect">
            <a:avLst/>
          </a:prstGeom>
        </p:spPr>
      </p:pic>
      <p:pic>
        <p:nvPicPr>
          <p:cNvPr id="19" name="Graphic 18" descr="Line arrow Straight">
            <a:extLst>
              <a:ext uri="{FF2B5EF4-FFF2-40B4-BE49-F238E27FC236}">
                <a16:creationId xmlns:a16="http://schemas.microsoft.com/office/drawing/2014/main" id="{9ED985B4-3C28-45D5-940D-556A1F5246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9883666" y="4432826"/>
            <a:ext cx="425140" cy="425140"/>
          </a:xfrm>
          <a:prstGeom prst="rect">
            <a:avLst/>
          </a:prstGeom>
        </p:spPr>
      </p:pic>
      <p:sp>
        <p:nvSpPr>
          <p:cNvPr id="20" name="TextBox 19">
            <a:extLst>
              <a:ext uri="{FF2B5EF4-FFF2-40B4-BE49-F238E27FC236}">
                <a16:creationId xmlns:a16="http://schemas.microsoft.com/office/drawing/2014/main" id="{AB9DE8E8-019D-4356-A0BF-70F2D4CA9DBF}"/>
              </a:ext>
            </a:extLst>
          </p:cNvPr>
          <p:cNvSpPr txBox="1"/>
          <p:nvPr/>
        </p:nvSpPr>
        <p:spPr>
          <a:xfrm>
            <a:off x="1357733" y="5466332"/>
            <a:ext cx="11048409" cy="400110"/>
          </a:xfrm>
          <a:prstGeom prst="rect">
            <a:avLst/>
          </a:prstGeom>
          <a:noFill/>
        </p:spPr>
        <p:txBody>
          <a:bodyPr wrap="none" rtlCol="0">
            <a:spAutoFit/>
          </a:bodyPr>
          <a:lstStyle/>
          <a:p>
            <a:r>
              <a:rPr lang="en-US" sz="2000" b="1">
                <a:solidFill>
                  <a:srgbClr val="FF0000"/>
                </a:solidFill>
                <a:latin typeface="Arial" panose="020B0604020202020204" pitchFamily="34" charset="0"/>
                <a:cs typeface="Arial" panose="020B0604020202020204" pitchFamily="34" charset="0"/>
              </a:rPr>
              <a:t>Nháy chuột vào File         chọn Export       Create a Video     Chọn th</a:t>
            </a:r>
            <a:r>
              <a:rPr lang="vi-VN" sz="2000" b="1">
                <a:solidFill>
                  <a:srgbClr val="FF0000"/>
                </a:solidFill>
                <a:latin typeface="Arial" panose="020B0604020202020204" pitchFamily="34" charset="0"/>
                <a:cs typeface="Arial" panose="020B0604020202020204" pitchFamily="34" charset="0"/>
              </a:rPr>
              <a:t>ư</a:t>
            </a:r>
            <a:r>
              <a:rPr lang="en-US" sz="2000" b="1">
                <a:solidFill>
                  <a:srgbClr val="FF0000"/>
                </a:solidFill>
                <a:latin typeface="Arial" panose="020B0604020202020204" pitchFamily="34" charset="0"/>
                <a:cs typeface="Arial" panose="020B0604020202020204" pitchFamily="34" charset="0"/>
              </a:rPr>
              <a:t> mục chứa      Save   </a:t>
            </a:r>
          </a:p>
        </p:txBody>
      </p:sp>
      <p:pic>
        <p:nvPicPr>
          <p:cNvPr id="21" name="Graphic 20" descr="Line arrow Straight">
            <a:extLst>
              <a:ext uri="{FF2B5EF4-FFF2-40B4-BE49-F238E27FC236}">
                <a16:creationId xmlns:a16="http://schemas.microsoft.com/office/drawing/2014/main" id="{3F283A42-3544-4C0C-A8AE-F0F080F28E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3946552" y="5466332"/>
            <a:ext cx="425140" cy="425140"/>
          </a:xfrm>
          <a:prstGeom prst="rect">
            <a:avLst/>
          </a:prstGeom>
        </p:spPr>
      </p:pic>
      <p:pic>
        <p:nvPicPr>
          <p:cNvPr id="24" name="Graphic 23" descr="Line arrow Straight">
            <a:extLst>
              <a:ext uri="{FF2B5EF4-FFF2-40B4-BE49-F238E27FC236}">
                <a16:creationId xmlns:a16="http://schemas.microsoft.com/office/drawing/2014/main" id="{3B285961-62BC-47AB-95FF-0D3A7DCDA2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6051950" y="5466332"/>
            <a:ext cx="425140" cy="425140"/>
          </a:xfrm>
          <a:prstGeom prst="rect">
            <a:avLst/>
          </a:prstGeom>
        </p:spPr>
      </p:pic>
      <p:pic>
        <p:nvPicPr>
          <p:cNvPr id="25" name="Graphic 24" descr="Line arrow Straight">
            <a:extLst>
              <a:ext uri="{FF2B5EF4-FFF2-40B4-BE49-F238E27FC236}">
                <a16:creationId xmlns:a16="http://schemas.microsoft.com/office/drawing/2014/main" id="{B41A5F2D-E164-4CBC-B679-45C6C7DDB3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8162345" y="5453817"/>
            <a:ext cx="425140" cy="425140"/>
          </a:xfrm>
          <a:prstGeom prst="rect">
            <a:avLst/>
          </a:prstGeom>
        </p:spPr>
      </p:pic>
      <p:pic>
        <p:nvPicPr>
          <p:cNvPr id="26" name="Graphic 25" descr="Line arrow Straight">
            <a:extLst>
              <a:ext uri="{FF2B5EF4-FFF2-40B4-BE49-F238E27FC236}">
                <a16:creationId xmlns:a16="http://schemas.microsoft.com/office/drawing/2014/main" id="{9EC8FC3E-2DDE-498F-926A-6900BF32B0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0963734" y="5466332"/>
            <a:ext cx="425140" cy="425140"/>
          </a:xfrm>
          <a:prstGeom prst="rect">
            <a:avLst/>
          </a:prstGeom>
        </p:spPr>
      </p:pic>
    </p:spTree>
    <p:extLst>
      <p:ext uri="{BB962C8B-B14F-4D97-AF65-F5344CB8AC3E}">
        <p14:creationId xmlns:p14="http://schemas.microsoft.com/office/powerpoint/2010/main" val="383313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8B2D90-C8D5-4569-9F26-DFFD89CB79E0}"/>
              </a:ext>
            </a:extLst>
          </p:cNvPr>
          <p:cNvGrpSpPr/>
          <p:nvPr/>
        </p:nvGrpSpPr>
        <p:grpSpPr>
          <a:xfrm>
            <a:off x="-99094" y="1"/>
            <a:ext cx="12291094" cy="6915217"/>
            <a:chOff x="-99094" y="1"/>
            <a:chExt cx="12291094" cy="6915217"/>
          </a:xfrm>
        </p:grpSpPr>
        <p:sp>
          <p:nvSpPr>
            <p:cNvPr id="28" name="Rectangle 27">
              <a:extLst>
                <a:ext uri="{FF2B5EF4-FFF2-40B4-BE49-F238E27FC236}">
                  <a16:creationId xmlns:a16="http://schemas.microsoft.com/office/drawing/2014/main" id="{BE15E015-E8C0-49F8-BB88-E10943F7237D}"/>
                </a:ext>
              </a:extLst>
            </p:cNvPr>
            <p:cNvSpPr/>
            <p:nvPr/>
          </p:nvSpPr>
          <p:spPr>
            <a:xfrm>
              <a:off x="0" y="1"/>
              <a:ext cx="12192000" cy="910702"/>
            </a:xfrm>
            <a:prstGeom prst="rect">
              <a:avLst/>
            </a:prstGeom>
            <a:solidFill>
              <a:srgbClr val="2E75B6"/>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2500" b="1">
                  <a:solidFill>
                    <a:schemeClr val="bg1"/>
                  </a:solidFill>
                  <a:latin typeface="Times New Roman" panose="02020603050405020304" pitchFamily="18" charset="0"/>
                  <a:cs typeface="Times New Roman" panose="02020603050405020304" pitchFamily="18" charset="0"/>
                </a:rPr>
                <a:t>3. PHẦN MỀM EXCEL  -BẢNG TÍNH</a:t>
              </a:r>
            </a:p>
          </p:txBody>
        </p:sp>
        <p:pic>
          <p:nvPicPr>
            <p:cNvPr id="37" name="Picture 36">
              <a:extLst>
                <a:ext uri="{FF2B5EF4-FFF2-40B4-BE49-F238E27FC236}">
                  <a16:creationId xmlns:a16="http://schemas.microsoft.com/office/drawing/2014/main" id="{08BD01B0-3B37-4DC8-A324-80ADB2ADC4DD}"/>
                </a:ext>
              </a:extLst>
            </p:cNvPr>
            <p:cNvPicPr>
              <a:picLocks noChangeAspect="1"/>
            </p:cNvPicPr>
            <p:nvPr/>
          </p:nvPicPr>
          <p:blipFill>
            <a:blip r:embed="rId2"/>
            <a:stretch>
              <a:fillRect/>
            </a:stretch>
          </p:blipFill>
          <p:spPr>
            <a:xfrm>
              <a:off x="0" y="5996735"/>
              <a:ext cx="2457450" cy="885825"/>
            </a:xfrm>
            <a:prstGeom prst="rect">
              <a:avLst/>
            </a:prstGeom>
          </p:spPr>
        </p:pic>
        <p:sp>
          <p:nvSpPr>
            <p:cNvPr id="38" name="TextBox 37">
              <a:extLst>
                <a:ext uri="{FF2B5EF4-FFF2-40B4-BE49-F238E27FC236}">
                  <a16:creationId xmlns:a16="http://schemas.microsoft.com/office/drawing/2014/main" id="{B809A762-68D4-4840-A63A-51C34A156FD1}"/>
                </a:ext>
              </a:extLst>
            </p:cNvPr>
            <p:cNvSpPr txBox="1"/>
            <p:nvPr/>
          </p:nvSpPr>
          <p:spPr>
            <a:xfrm>
              <a:off x="-99094" y="6545886"/>
              <a:ext cx="1544012" cy="369332"/>
            </a:xfrm>
            <a:prstGeom prst="rect">
              <a:avLst/>
            </a:prstGeom>
            <a:noFill/>
          </p:spPr>
          <p:txBody>
            <a:bodyPr wrap="none" rtlCol="0">
              <a:spAutoFit/>
            </a:bodyPr>
            <a:lstStyle/>
            <a:p>
              <a:r>
                <a:rPr lang="en-US" b="1">
                  <a:solidFill>
                    <a:srgbClr val="FF0000"/>
                  </a:solidFill>
                  <a:latin typeface="Arial" panose="020B0604020202020204" pitchFamily="34" charset="0"/>
                  <a:cs typeface="Arial" panose="020B0604020202020204" pitchFamily="34" charset="0"/>
                </a:rPr>
                <a:t>TH Tân Bình</a:t>
              </a:r>
            </a:p>
          </p:txBody>
        </p:sp>
      </p:grpSp>
      <p:sp>
        <p:nvSpPr>
          <p:cNvPr id="27" name="object 5">
            <a:extLst>
              <a:ext uri="{FF2B5EF4-FFF2-40B4-BE49-F238E27FC236}">
                <a16:creationId xmlns:a16="http://schemas.microsoft.com/office/drawing/2014/main" id="{4CA30860-40D3-4163-9F43-B317917FB570}"/>
              </a:ext>
            </a:extLst>
          </p:cNvPr>
          <p:cNvSpPr/>
          <p:nvPr/>
        </p:nvSpPr>
        <p:spPr>
          <a:xfrm>
            <a:off x="672912" y="1190328"/>
            <a:ext cx="684821" cy="684821"/>
          </a:xfrm>
          <a:custGeom>
            <a:avLst/>
            <a:gdLst/>
            <a:ahLst/>
            <a:cxnLst/>
            <a:rect l="l" t="t" r="r" b="b"/>
            <a:pathLst>
              <a:path w="551815" h="551814">
                <a:moveTo>
                  <a:pt x="275843" y="0"/>
                </a:moveTo>
                <a:lnTo>
                  <a:pt x="226246" y="4442"/>
                </a:lnTo>
                <a:lnTo>
                  <a:pt x="179570" y="17251"/>
                </a:lnTo>
                <a:lnTo>
                  <a:pt x="136595" y="37648"/>
                </a:lnTo>
                <a:lnTo>
                  <a:pt x="98098" y="64856"/>
                </a:lnTo>
                <a:lnTo>
                  <a:pt x="64856" y="98098"/>
                </a:lnTo>
                <a:lnTo>
                  <a:pt x="37648" y="136595"/>
                </a:lnTo>
                <a:lnTo>
                  <a:pt x="17251" y="179570"/>
                </a:lnTo>
                <a:lnTo>
                  <a:pt x="4442" y="226246"/>
                </a:lnTo>
                <a:lnTo>
                  <a:pt x="0" y="275843"/>
                </a:lnTo>
                <a:lnTo>
                  <a:pt x="4442" y="325441"/>
                </a:lnTo>
                <a:lnTo>
                  <a:pt x="17251" y="372117"/>
                </a:lnTo>
                <a:lnTo>
                  <a:pt x="37648" y="415092"/>
                </a:lnTo>
                <a:lnTo>
                  <a:pt x="64856" y="453589"/>
                </a:lnTo>
                <a:lnTo>
                  <a:pt x="98098" y="486831"/>
                </a:lnTo>
                <a:lnTo>
                  <a:pt x="136595" y="514039"/>
                </a:lnTo>
                <a:lnTo>
                  <a:pt x="179570" y="534436"/>
                </a:lnTo>
                <a:lnTo>
                  <a:pt x="226246" y="547245"/>
                </a:lnTo>
                <a:lnTo>
                  <a:pt x="275843" y="551688"/>
                </a:lnTo>
                <a:lnTo>
                  <a:pt x="325441" y="547245"/>
                </a:lnTo>
                <a:lnTo>
                  <a:pt x="372117" y="534436"/>
                </a:lnTo>
                <a:lnTo>
                  <a:pt x="415092" y="514039"/>
                </a:lnTo>
                <a:lnTo>
                  <a:pt x="453589" y="486831"/>
                </a:lnTo>
                <a:lnTo>
                  <a:pt x="486831" y="453589"/>
                </a:lnTo>
                <a:lnTo>
                  <a:pt x="514039" y="415092"/>
                </a:lnTo>
                <a:lnTo>
                  <a:pt x="534436" y="372117"/>
                </a:lnTo>
                <a:lnTo>
                  <a:pt x="547245" y="325441"/>
                </a:lnTo>
                <a:lnTo>
                  <a:pt x="551687" y="275843"/>
                </a:lnTo>
                <a:lnTo>
                  <a:pt x="547245" y="226246"/>
                </a:lnTo>
                <a:lnTo>
                  <a:pt x="534436" y="179570"/>
                </a:lnTo>
                <a:lnTo>
                  <a:pt x="514039" y="136595"/>
                </a:lnTo>
                <a:lnTo>
                  <a:pt x="486831" y="98098"/>
                </a:lnTo>
                <a:lnTo>
                  <a:pt x="453589" y="64856"/>
                </a:lnTo>
                <a:lnTo>
                  <a:pt x="415092" y="37648"/>
                </a:lnTo>
                <a:lnTo>
                  <a:pt x="372117" y="17251"/>
                </a:lnTo>
                <a:lnTo>
                  <a:pt x="325441" y="4442"/>
                </a:lnTo>
                <a:lnTo>
                  <a:pt x="275843" y="0"/>
                </a:lnTo>
                <a:close/>
              </a:path>
            </a:pathLst>
          </a:custGeom>
          <a:solidFill>
            <a:srgbClr val="92D050"/>
          </a:solidFill>
        </p:spPr>
        <p:txBody>
          <a:bodyPr wrap="square" lIns="0" tIns="0" rIns="0" bIns="0"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ysClr val="windowText" lastClr="000000"/>
              </a:solidFill>
              <a:effectLst/>
              <a:uLnTx/>
              <a:uFillTx/>
            </a:endParaRPr>
          </a:p>
          <a:p>
            <a:pPr algn="ctr" defTabSz="914400">
              <a:defRPr/>
            </a:pPr>
            <a:r>
              <a:rPr lang="en-US" sz="2500" b="1" kern="0">
                <a:solidFill>
                  <a:srgbClr val="FF0000"/>
                </a:solidFill>
                <a:latin typeface="Arial" panose="020B0604020202020204" pitchFamily="34" charset="0"/>
                <a:cs typeface="Arial" panose="020B0604020202020204" pitchFamily="34" charset="0"/>
              </a:rPr>
              <a:t>1</a:t>
            </a:r>
            <a:endParaRPr lang="vi-VN"/>
          </a:p>
          <a:p>
            <a:pPr marL="0" marR="0" lvl="0" indent="0" algn="ctr" defTabSz="914400" eaLnBrk="1" fontAlgn="auto" latinLnBrk="0" hangingPunct="1">
              <a:lnSpc>
                <a:spcPct val="100000"/>
              </a:lnSpc>
              <a:spcBef>
                <a:spcPts val="0"/>
              </a:spcBef>
              <a:spcAft>
                <a:spcPts val="0"/>
              </a:spcAft>
              <a:buClrTx/>
              <a:buSzTx/>
              <a:buFontTx/>
              <a:buNone/>
              <a:tabLst/>
              <a:defRPr/>
            </a:pPr>
            <a:endParaRPr kumimoji="0" sz="25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0F4FD5C-42F8-4862-B006-39B04A3BB1D8}"/>
              </a:ext>
            </a:extLst>
          </p:cNvPr>
          <p:cNvSpPr/>
          <p:nvPr/>
        </p:nvSpPr>
        <p:spPr>
          <a:xfrm>
            <a:off x="1228725" y="1839378"/>
            <a:ext cx="10088107" cy="1107996"/>
          </a:xfrm>
          <a:prstGeom prst="rect">
            <a:avLst/>
          </a:prstGeom>
        </p:spPr>
        <p:txBody>
          <a:bodyPr wrap="square">
            <a:spAutoFit/>
          </a:bodyPr>
          <a:lstStyle/>
          <a:p>
            <a:pPr algn="just"/>
            <a:r>
              <a:rPr lang="en-US" sz="2200">
                <a:latin typeface="arial" panose="020B0604020202020204" pitchFamily="34" charset="0"/>
              </a:rPr>
              <a:t>	Microsoft Excel là một ứng dụng bảng tính. Nó sử dụng hệ thống các ô trong cột và hàng để thao tác, sắp xếp, tính toán dữ liệu. Có thể sử dụng các bảng tổng hợp, biểu đồ, công thức và hàm theo nhiều cách khác nhau.</a:t>
            </a:r>
            <a:endParaRPr lang="en-US" sz="2200"/>
          </a:p>
        </p:txBody>
      </p:sp>
      <p:sp>
        <p:nvSpPr>
          <p:cNvPr id="23" name="Rectangle 22">
            <a:extLst>
              <a:ext uri="{FF2B5EF4-FFF2-40B4-BE49-F238E27FC236}">
                <a16:creationId xmlns:a16="http://schemas.microsoft.com/office/drawing/2014/main" id="{908EC256-97EB-4E7A-87E1-96508717B5D8}"/>
              </a:ext>
            </a:extLst>
          </p:cNvPr>
          <p:cNvSpPr/>
          <p:nvPr/>
        </p:nvSpPr>
        <p:spPr>
          <a:xfrm>
            <a:off x="1357733" y="1276326"/>
            <a:ext cx="10442282" cy="477054"/>
          </a:xfrm>
          <a:prstGeom prst="rect">
            <a:avLst/>
          </a:prstGeom>
        </p:spPr>
        <p:txBody>
          <a:bodyPr wrap="square">
            <a:spAutoFit/>
          </a:bodyPr>
          <a:lstStyle/>
          <a:p>
            <a:r>
              <a:rPr lang="en-US" sz="2500" b="1" i="0">
                <a:solidFill>
                  <a:srgbClr val="0000D0"/>
                </a:solidFill>
                <a:effectLst/>
                <a:latin typeface="Arial" panose="020B0604020202020204" pitchFamily="34" charset="0"/>
                <a:cs typeface="Arial" panose="020B0604020202020204" pitchFamily="34" charset="0"/>
              </a:rPr>
              <a:t>Tổng qu</a:t>
            </a:r>
            <a:r>
              <a:rPr lang="en-US" sz="2500" b="1">
                <a:solidFill>
                  <a:srgbClr val="0000D0"/>
                </a:solidFill>
                <a:latin typeface="Arial" panose="020B0604020202020204" pitchFamily="34" charset="0"/>
                <a:cs typeface="Arial" panose="020B0604020202020204" pitchFamily="34" charset="0"/>
              </a:rPr>
              <a:t>an về Excel</a:t>
            </a:r>
            <a:endParaRPr lang="en-US" sz="2500" b="0" i="0">
              <a:solidFill>
                <a:srgbClr val="0000D0"/>
              </a:solidFill>
              <a:effectLst/>
              <a:latin typeface="Arial" panose="020B0604020202020204" pitchFamily="34" charset="0"/>
              <a:cs typeface="Arial" panose="020B0604020202020204" pitchFamily="34" charset="0"/>
            </a:endParaRPr>
          </a:p>
        </p:txBody>
      </p:sp>
      <p:sp>
        <p:nvSpPr>
          <p:cNvPr id="29" name="object 5">
            <a:extLst>
              <a:ext uri="{FF2B5EF4-FFF2-40B4-BE49-F238E27FC236}">
                <a16:creationId xmlns:a16="http://schemas.microsoft.com/office/drawing/2014/main" id="{0A6B150B-50C9-4D29-9929-5D19A71DD016}"/>
              </a:ext>
            </a:extLst>
          </p:cNvPr>
          <p:cNvSpPr/>
          <p:nvPr/>
        </p:nvSpPr>
        <p:spPr>
          <a:xfrm>
            <a:off x="672912" y="3137039"/>
            <a:ext cx="684821" cy="684821"/>
          </a:xfrm>
          <a:custGeom>
            <a:avLst/>
            <a:gdLst/>
            <a:ahLst/>
            <a:cxnLst/>
            <a:rect l="l" t="t" r="r" b="b"/>
            <a:pathLst>
              <a:path w="551815" h="551814">
                <a:moveTo>
                  <a:pt x="275843" y="0"/>
                </a:moveTo>
                <a:lnTo>
                  <a:pt x="226246" y="4442"/>
                </a:lnTo>
                <a:lnTo>
                  <a:pt x="179570" y="17251"/>
                </a:lnTo>
                <a:lnTo>
                  <a:pt x="136595" y="37648"/>
                </a:lnTo>
                <a:lnTo>
                  <a:pt x="98098" y="64856"/>
                </a:lnTo>
                <a:lnTo>
                  <a:pt x="64856" y="98098"/>
                </a:lnTo>
                <a:lnTo>
                  <a:pt x="37648" y="136595"/>
                </a:lnTo>
                <a:lnTo>
                  <a:pt x="17251" y="179570"/>
                </a:lnTo>
                <a:lnTo>
                  <a:pt x="4442" y="226246"/>
                </a:lnTo>
                <a:lnTo>
                  <a:pt x="0" y="275843"/>
                </a:lnTo>
                <a:lnTo>
                  <a:pt x="4442" y="325441"/>
                </a:lnTo>
                <a:lnTo>
                  <a:pt x="17251" y="372117"/>
                </a:lnTo>
                <a:lnTo>
                  <a:pt x="37648" y="415092"/>
                </a:lnTo>
                <a:lnTo>
                  <a:pt x="64856" y="453589"/>
                </a:lnTo>
                <a:lnTo>
                  <a:pt x="98098" y="486831"/>
                </a:lnTo>
                <a:lnTo>
                  <a:pt x="136595" y="514039"/>
                </a:lnTo>
                <a:lnTo>
                  <a:pt x="179570" y="534436"/>
                </a:lnTo>
                <a:lnTo>
                  <a:pt x="226246" y="547245"/>
                </a:lnTo>
                <a:lnTo>
                  <a:pt x="275843" y="551688"/>
                </a:lnTo>
                <a:lnTo>
                  <a:pt x="325441" y="547245"/>
                </a:lnTo>
                <a:lnTo>
                  <a:pt x="372117" y="534436"/>
                </a:lnTo>
                <a:lnTo>
                  <a:pt x="415092" y="514039"/>
                </a:lnTo>
                <a:lnTo>
                  <a:pt x="453589" y="486831"/>
                </a:lnTo>
                <a:lnTo>
                  <a:pt x="486831" y="453589"/>
                </a:lnTo>
                <a:lnTo>
                  <a:pt x="514039" y="415092"/>
                </a:lnTo>
                <a:lnTo>
                  <a:pt x="534436" y="372117"/>
                </a:lnTo>
                <a:lnTo>
                  <a:pt x="547245" y="325441"/>
                </a:lnTo>
                <a:lnTo>
                  <a:pt x="551687" y="275843"/>
                </a:lnTo>
                <a:lnTo>
                  <a:pt x="547245" y="226246"/>
                </a:lnTo>
                <a:lnTo>
                  <a:pt x="534436" y="179570"/>
                </a:lnTo>
                <a:lnTo>
                  <a:pt x="514039" y="136595"/>
                </a:lnTo>
                <a:lnTo>
                  <a:pt x="486831" y="98098"/>
                </a:lnTo>
                <a:lnTo>
                  <a:pt x="453589" y="64856"/>
                </a:lnTo>
                <a:lnTo>
                  <a:pt x="415092" y="37648"/>
                </a:lnTo>
                <a:lnTo>
                  <a:pt x="372117" y="17251"/>
                </a:lnTo>
                <a:lnTo>
                  <a:pt x="325441" y="4442"/>
                </a:lnTo>
                <a:lnTo>
                  <a:pt x="275843" y="0"/>
                </a:lnTo>
                <a:close/>
              </a:path>
            </a:pathLst>
          </a:custGeom>
          <a:solidFill>
            <a:srgbClr val="92D050"/>
          </a:solidFill>
        </p:spPr>
        <p:txBody>
          <a:bodyPr wrap="square" lIns="0" tIns="0" rIns="0" bIns="0" rtlCol="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ysClr val="windowText" lastClr="000000"/>
              </a:solidFill>
              <a:effectLst/>
              <a:uLnTx/>
              <a:uFillTx/>
            </a:endParaRPr>
          </a:p>
          <a:p>
            <a:pPr algn="ctr" defTabSz="914400">
              <a:defRPr/>
            </a:pPr>
            <a:r>
              <a:rPr lang="en-US" sz="2500" b="1" kern="0">
                <a:solidFill>
                  <a:srgbClr val="FF0000"/>
                </a:solidFill>
                <a:latin typeface="Arial" panose="020B0604020202020204" pitchFamily="34" charset="0"/>
                <a:cs typeface="Arial" panose="020B0604020202020204" pitchFamily="34" charset="0"/>
              </a:rPr>
              <a:t>2</a:t>
            </a:r>
            <a:endParaRPr lang="vi-VN"/>
          </a:p>
          <a:p>
            <a:pPr marL="0" marR="0" lvl="0" indent="0" algn="ctr" defTabSz="914400" eaLnBrk="1" fontAlgn="auto" latinLnBrk="0" hangingPunct="1">
              <a:lnSpc>
                <a:spcPct val="100000"/>
              </a:lnSpc>
              <a:spcBef>
                <a:spcPts val="0"/>
              </a:spcBef>
              <a:spcAft>
                <a:spcPts val="0"/>
              </a:spcAft>
              <a:buClrTx/>
              <a:buSzTx/>
              <a:buFontTx/>
              <a:buNone/>
              <a:tabLst/>
              <a:defRPr/>
            </a:pPr>
            <a:endParaRPr kumimoji="0" sz="2500" b="1" i="0" u="none" strike="noStrike" kern="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8DA0CC79-F41B-4C76-B9F1-5D31676C3BB5}"/>
              </a:ext>
            </a:extLst>
          </p:cNvPr>
          <p:cNvSpPr/>
          <p:nvPr/>
        </p:nvSpPr>
        <p:spPr>
          <a:xfrm>
            <a:off x="1357733" y="3223037"/>
            <a:ext cx="10442282" cy="477054"/>
          </a:xfrm>
          <a:prstGeom prst="rect">
            <a:avLst/>
          </a:prstGeom>
        </p:spPr>
        <p:txBody>
          <a:bodyPr wrap="square">
            <a:spAutoFit/>
          </a:bodyPr>
          <a:lstStyle/>
          <a:p>
            <a:r>
              <a:rPr lang="en-US" sz="2500" b="1" i="0">
                <a:solidFill>
                  <a:srgbClr val="0000D0"/>
                </a:solidFill>
                <a:effectLst/>
                <a:latin typeface="Arial" panose="020B0604020202020204" pitchFamily="34" charset="0"/>
                <a:cs typeface="Arial" panose="020B0604020202020204" pitchFamily="34" charset="0"/>
              </a:rPr>
              <a:t>Thao tác c</a:t>
            </a:r>
            <a:r>
              <a:rPr lang="vi-VN" sz="2500" b="1" i="0">
                <a:solidFill>
                  <a:srgbClr val="0000D0"/>
                </a:solidFill>
                <a:effectLst/>
                <a:latin typeface="Arial" panose="020B0604020202020204" pitchFamily="34" charset="0"/>
                <a:cs typeface="Arial" panose="020B0604020202020204" pitchFamily="34" charset="0"/>
              </a:rPr>
              <a:t>ơ</a:t>
            </a:r>
            <a:r>
              <a:rPr lang="en-US" sz="2500" b="1" i="0">
                <a:solidFill>
                  <a:srgbClr val="0000D0"/>
                </a:solidFill>
                <a:effectLst/>
                <a:latin typeface="Arial" panose="020B0604020202020204" pitchFamily="34" charset="0"/>
                <a:cs typeface="Arial" panose="020B0604020202020204" pitchFamily="34" charset="0"/>
              </a:rPr>
              <a:t> bản trong</a:t>
            </a:r>
            <a:r>
              <a:rPr lang="en-US" sz="2500" b="1">
                <a:solidFill>
                  <a:srgbClr val="0000D0"/>
                </a:solidFill>
                <a:latin typeface="Arial" panose="020B0604020202020204" pitchFamily="34" charset="0"/>
                <a:cs typeface="Arial" panose="020B0604020202020204" pitchFamily="34" charset="0"/>
              </a:rPr>
              <a:t> Excel</a:t>
            </a:r>
            <a:endParaRPr lang="en-US" sz="2500" b="0" i="0">
              <a:solidFill>
                <a:srgbClr val="0000D0"/>
              </a:solidFill>
              <a:effectLst/>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C96563F0-EAB4-4A24-A418-D50272976078}"/>
              </a:ext>
            </a:extLst>
          </p:cNvPr>
          <p:cNvSpPr/>
          <p:nvPr/>
        </p:nvSpPr>
        <p:spPr>
          <a:xfrm>
            <a:off x="1357733" y="3700091"/>
            <a:ext cx="10442282" cy="3139321"/>
          </a:xfrm>
          <a:prstGeom prst="rect">
            <a:avLst/>
          </a:prstGeom>
        </p:spPr>
        <p:txBody>
          <a:bodyPr wrap="square">
            <a:spAutoFit/>
          </a:bodyPr>
          <a:lstStyle/>
          <a:p>
            <a:r>
              <a:rPr lang="en-US" sz="2200">
                <a:latin typeface="Arial" panose="020B0604020202020204" pitchFamily="34" charset="0"/>
                <a:cs typeface="Arial" panose="020B0604020202020204" pitchFamily="34" charset="0"/>
              </a:rPr>
              <a:t>+ Soạn thảo trên bảng tính</a:t>
            </a:r>
          </a:p>
          <a:p>
            <a:r>
              <a:rPr lang="en-US" sz="2200">
                <a:latin typeface="Arial" panose="020B0604020202020204" pitchFamily="34" charset="0"/>
                <a:cs typeface="Arial" panose="020B0604020202020204" pitchFamily="34" charset="0"/>
              </a:rPr>
              <a:t>+ Định dạng văn bản trong bảng tính</a:t>
            </a:r>
          </a:p>
          <a:p>
            <a:r>
              <a:rPr lang="en-US" sz="2200" i="0">
                <a:effectLst/>
                <a:latin typeface="Arial" panose="020B0604020202020204" pitchFamily="34" charset="0"/>
                <a:cs typeface="Arial" panose="020B0604020202020204" pitchFamily="34" charset="0"/>
              </a:rPr>
              <a:t>+ Th</a:t>
            </a:r>
            <a:r>
              <a:rPr lang="en-US" sz="2200">
                <a:latin typeface="Arial" panose="020B0604020202020204" pitchFamily="34" charset="0"/>
                <a:cs typeface="Arial" panose="020B0604020202020204" pitchFamily="34" charset="0"/>
              </a:rPr>
              <a:t>êm, sửa, xoá bảng tính</a:t>
            </a:r>
          </a:p>
          <a:p>
            <a:r>
              <a:rPr lang="en-US" sz="2200" i="0">
                <a:effectLst/>
                <a:latin typeface="Arial" panose="020B0604020202020204" pitchFamily="34" charset="0"/>
                <a:cs typeface="Arial" panose="020B0604020202020204" pitchFamily="34" charset="0"/>
              </a:rPr>
              <a:t>+ T</a:t>
            </a:r>
            <a:r>
              <a:rPr lang="en-US" sz="2200">
                <a:latin typeface="Arial" panose="020B0604020202020204" pitchFamily="34" charset="0"/>
                <a:cs typeface="Arial" panose="020B0604020202020204" pitchFamily="34" charset="0"/>
              </a:rPr>
              <a:t>ô màu, sao chép bảng tính</a:t>
            </a:r>
          </a:p>
          <a:p>
            <a:r>
              <a:rPr lang="en-US" sz="2200" i="0">
                <a:effectLst/>
                <a:latin typeface="Arial" panose="020B0604020202020204" pitchFamily="34" charset="0"/>
                <a:cs typeface="Arial" panose="020B0604020202020204" pitchFamily="34" charset="0"/>
              </a:rPr>
              <a:t>+ Các thao tác trên cột, hàng, ô(thay đổi kích th</a:t>
            </a:r>
            <a:r>
              <a:rPr lang="vi-VN" sz="2200" i="0">
                <a:effectLst/>
                <a:latin typeface="Arial" panose="020B0604020202020204" pitchFamily="34" charset="0"/>
                <a:cs typeface="Arial" panose="020B0604020202020204" pitchFamily="34" charset="0"/>
              </a:rPr>
              <a:t>ư</a:t>
            </a:r>
            <a:r>
              <a:rPr lang="en-US" sz="2200" i="0">
                <a:effectLst/>
                <a:latin typeface="Arial" panose="020B0604020202020204" pitchFamily="34" charset="0"/>
                <a:cs typeface="Arial" panose="020B0604020202020204" pitchFamily="34" charset="0"/>
              </a:rPr>
              <a:t>ớc, chèn, xoá, ẩn, hiện)</a:t>
            </a:r>
          </a:p>
          <a:p>
            <a:r>
              <a:rPr lang="en-US" sz="2200">
                <a:latin typeface="Arial" panose="020B0604020202020204" pitchFamily="34" charset="0"/>
                <a:cs typeface="Arial" panose="020B0604020202020204" pitchFamily="34" charset="0"/>
              </a:rPr>
              <a:t>+ </a:t>
            </a:r>
            <a:r>
              <a:rPr lang="en-US" sz="2200" i="0">
                <a:effectLst/>
                <a:latin typeface="Arial" panose="020B0604020202020204" pitchFamily="34" charset="0"/>
                <a:cs typeface="Arial" panose="020B0604020202020204" pitchFamily="34" charset="0"/>
              </a:rPr>
              <a:t> T</a:t>
            </a:r>
            <a:r>
              <a:rPr lang="en-US" sz="2200">
                <a:latin typeface="Arial" panose="020B0604020202020204" pitchFamily="34" charset="0"/>
                <a:cs typeface="Arial" panose="020B0604020202020204" pitchFamily="34" charset="0"/>
              </a:rPr>
              <a:t>ự động điền dữ liệu vào từng ô, copy công thức.</a:t>
            </a:r>
          </a:p>
          <a:p>
            <a:r>
              <a:rPr lang="en-US" sz="2200">
                <a:latin typeface="Arial" panose="020B0604020202020204" pitchFamily="34" charset="0"/>
                <a:cs typeface="Arial" panose="020B0604020202020204" pitchFamily="34" charset="0"/>
              </a:rPr>
              <a:t>+ Cách chèn định dạng ngày tháng, định dạng chữ </a:t>
            </a:r>
          </a:p>
          <a:p>
            <a:endParaRPr lang="en-US" sz="2200" i="0">
              <a:effectLst/>
              <a:latin typeface="Arial" panose="020B0604020202020204" pitchFamily="34" charset="0"/>
              <a:cs typeface="Arial" panose="020B0604020202020204" pitchFamily="34" charset="0"/>
            </a:endParaRPr>
          </a:p>
          <a:p>
            <a:endParaRPr lang="en-US" sz="2200" i="0">
              <a:effectLst/>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B586EE9B-0D74-4121-83B0-CC87B21BA21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725295" y="3052126"/>
            <a:ext cx="1591537" cy="1539468"/>
          </a:xfrm>
          <a:prstGeom prst="rect">
            <a:avLst/>
          </a:prstGeom>
        </p:spPr>
      </p:pic>
    </p:spTree>
    <p:extLst>
      <p:ext uri="{BB962C8B-B14F-4D97-AF65-F5344CB8AC3E}">
        <p14:creationId xmlns:p14="http://schemas.microsoft.com/office/powerpoint/2010/main" val="17770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B9F2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Facet</Template>
  <TotalTime>2017</TotalTime>
  <Words>2786</Words>
  <Application>Microsoft Office PowerPoint</Application>
  <PresentationFormat>Widescreen</PresentationFormat>
  <Paragraphs>322</Paragraphs>
  <Slides>31</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31</vt:i4>
      </vt:variant>
    </vt:vector>
  </HeadingPairs>
  <TitlesOfParts>
    <vt:vector size="43" baseType="lpstr">
      <vt:lpstr>.VnBahamasB</vt:lpstr>
      <vt:lpstr>Arial</vt:lpstr>
      <vt:lpstr>Arial</vt:lpstr>
      <vt:lpstr>Bahnschrift Condensed</vt:lpstr>
      <vt:lpstr>Book Antiqua</vt:lpstr>
      <vt:lpstr>Calibri</vt:lpstr>
      <vt:lpstr>Calibri Light</vt:lpstr>
      <vt:lpstr>Times New Roman</vt:lpstr>
      <vt:lpstr>Wingdings</vt:lpstr>
      <vt:lpstr>Hardcover</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Sử dụng Google Drive</vt:lpstr>
      <vt:lpstr>PowerPoint Presentation</vt:lpstr>
      <vt:lpstr>PowerPoint Presentation</vt:lpstr>
      <vt:lpstr>PowerPoint Presentation</vt:lpstr>
      <vt:lpstr>ĐÓNG GÓP Ý KIẾN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441</cp:revision>
  <dcterms:created xsi:type="dcterms:W3CDTF">2022-08-04T07:36:15Z</dcterms:created>
  <dcterms:modified xsi:type="dcterms:W3CDTF">2022-08-14T21:52:56Z</dcterms:modified>
</cp:coreProperties>
</file>